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259" r:id="rId3"/>
    <p:sldId id="258" r:id="rId4"/>
    <p:sldId id="257" r:id="rId5"/>
    <p:sldId id="260" r:id="rId6"/>
    <p:sldId id="307" r:id="rId7"/>
    <p:sldId id="262" r:id="rId8"/>
    <p:sldId id="261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309" r:id="rId17"/>
    <p:sldId id="308" r:id="rId18"/>
    <p:sldId id="274" r:id="rId19"/>
    <p:sldId id="275" r:id="rId20"/>
    <p:sldId id="276" r:id="rId21"/>
    <p:sldId id="277" r:id="rId22"/>
    <p:sldId id="273" r:id="rId23"/>
    <p:sldId id="279" r:id="rId24"/>
    <p:sldId id="280" r:id="rId25"/>
    <p:sldId id="281" r:id="rId26"/>
    <p:sldId id="282" r:id="rId27"/>
    <p:sldId id="284" r:id="rId28"/>
    <p:sldId id="283" r:id="rId29"/>
    <p:sldId id="295" r:id="rId30"/>
    <p:sldId id="296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7" r:id="rId41"/>
    <p:sldId id="298" r:id="rId42"/>
    <p:sldId id="299" r:id="rId43"/>
    <p:sldId id="304" r:id="rId44"/>
    <p:sldId id="300" r:id="rId45"/>
    <p:sldId id="301" r:id="rId46"/>
    <p:sldId id="302" r:id="rId47"/>
    <p:sldId id="303" r:id="rId48"/>
    <p:sldId id="305" r:id="rId49"/>
    <p:sldId id="306" r:id="rId50"/>
    <p:sldId id="310" r:id="rId5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1" autoAdjust="0"/>
  </p:normalViewPr>
  <p:slideViewPr>
    <p:cSldViewPr>
      <p:cViewPr>
        <p:scale>
          <a:sx n="49" d="100"/>
          <a:sy n="49" d="100"/>
        </p:scale>
        <p:origin x="-111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BE4D-2838-4097-83A1-ECF89E976ABF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0054-7CA1-4FA1-ACFC-A80683F6744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7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1) </a:t>
            </a:r>
            <a:r>
              <a:rPr lang="et-EE" dirty="0" err="1" smtClean="0"/>
              <a:t>Delanay</a:t>
            </a:r>
            <a:r>
              <a:rPr lang="et-EE" dirty="0" smtClean="0"/>
              <a:t> – “</a:t>
            </a:r>
            <a:r>
              <a:rPr lang="et-EE" dirty="0" err="1" smtClean="0"/>
              <a:t>Champs</a:t>
            </a:r>
            <a:r>
              <a:rPr lang="et-EE" dirty="0" smtClean="0"/>
              <a:t> </a:t>
            </a:r>
            <a:r>
              <a:rPr lang="et-EE" dirty="0" err="1" smtClean="0"/>
              <a:t>de</a:t>
            </a:r>
            <a:r>
              <a:rPr lang="et-EE" dirty="0" smtClean="0"/>
              <a:t> Mars”  2)</a:t>
            </a:r>
            <a:r>
              <a:rPr lang="et-EE" baseline="0" dirty="0" smtClean="0"/>
              <a:t> </a:t>
            </a:r>
            <a:r>
              <a:rPr lang="et-EE" dirty="0" err="1" smtClean="0"/>
              <a:t>Delanay</a:t>
            </a:r>
            <a:r>
              <a:rPr lang="et-EE" dirty="0" smtClean="0"/>
              <a:t> – “Eiffeli torn” 3)</a:t>
            </a:r>
            <a:r>
              <a:rPr lang="et-EE" baseline="0" dirty="0" smtClean="0"/>
              <a:t> </a:t>
            </a:r>
            <a:r>
              <a:rPr lang="et-EE" dirty="0" err="1" smtClean="0"/>
              <a:t>Delanay</a:t>
            </a:r>
            <a:r>
              <a:rPr lang="et-EE" dirty="0" smtClean="0"/>
              <a:t> – “päike, torn, lennuk”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30</a:t>
            </a:fld>
            <a:endParaRPr lang="et-E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1) Vahtra – “Autoportree” ,</a:t>
            </a:r>
            <a:r>
              <a:rPr lang="et-EE" baseline="0" dirty="0" smtClean="0"/>
              <a:t> 2) </a:t>
            </a:r>
            <a:r>
              <a:rPr lang="et-EE" dirty="0" smtClean="0"/>
              <a:t>Vahtra – “Paradiisi stseen”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33</a:t>
            </a:fld>
            <a:endParaRPr lang="et-E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1) </a:t>
            </a:r>
            <a:r>
              <a:rPr lang="et-EE" dirty="0" err="1" smtClean="0"/>
              <a:t>Vabbe</a:t>
            </a:r>
            <a:r>
              <a:rPr lang="et-EE" dirty="0" smtClean="0"/>
              <a:t> – “Torukübaraga</a:t>
            </a:r>
            <a:r>
              <a:rPr lang="et-EE" baseline="0" dirty="0" smtClean="0"/>
              <a:t> mehefiguur” 2)  </a:t>
            </a:r>
            <a:r>
              <a:rPr lang="et-EE" baseline="0" dirty="0" err="1" smtClean="0"/>
              <a:t>Vabbe</a:t>
            </a:r>
            <a:r>
              <a:rPr lang="et-EE" baseline="0" dirty="0" smtClean="0"/>
              <a:t> – “Kompositsioon”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35</a:t>
            </a:fld>
            <a:endParaRPr lang="et-E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1) </a:t>
            </a:r>
            <a:r>
              <a:rPr lang="et-EE" dirty="0" err="1" smtClean="0"/>
              <a:t>Laarman</a:t>
            </a:r>
            <a:r>
              <a:rPr lang="et-EE" dirty="0" smtClean="0"/>
              <a:t> – “</a:t>
            </a:r>
            <a:r>
              <a:rPr lang="et-EE" dirty="0" err="1" smtClean="0"/>
              <a:t>mototsiklett</a:t>
            </a:r>
            <a:r>
              <a:rPr lang="et-EE" dirty="0" smtClean="0"/>
              <a:t>”</a:t>
            </a:r>
            <a:r>
              <a:rPr lang="et-EE" baseline="0" dirty="0" smtClean="0"/>
              <a:t>  2) </a:t>
            </a:r>
            <a:r>
              <a:rPr lang="et-EE" baseline="0" dirty="0" err="1" smtClean="0"/>
              <a:t>Laarman</a:t>
            </a:r>
            <a:r>
              <a:rPr lang="et-EE" baseline="0" dirty="0" smtClean="0"/>
              <a:t> – “masinist”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37</a:t>
            </a:fld>
            <a:endParaRPr lang="et-E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Koloriit-värvitoonistik, värving, värvikäsitlus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38</a:t>
            </a:fld>
            <a:endParaRPr lang="et-E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1) </a:t>
            </a:r>
            <a:r>
              <a:rPr lang="et-EE" dirty="0" err="1" smtClean="0"/>
              <a:t>Akberg</a:t>
            </a:r>
            <a:r>
              <a:rPr lang="et-EE" dirty="0" smtClean="0"/>
              <a:t> – “Kompositsioon”</a:t>
            </a:r>
            <a:r>
              <a:rPr lang="et-EE" baseline="0" dirty="0" smtClean="0"/>
              <a:t>  2) </a:t>
            </a:r>
            <a:r>
              <a:rPr lang="et-EE" baseline="0" dirty="0" err="1" smtClean="0"/>
              <a:t>Akberg-</a:t>
            </a:r>
            <a:r>
              <a:rPr lang="et-EE" baseline="0" dirty="0" smtClean="0"/>
              <a:t> “Vaade vabrikule”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39</a:t>
            </a:fld>
            <a:endParaRPr lang="et-E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err="1" smtClean="0"/>
              <a:t>libre´to</a:t>
            </a:r>
            <a:r>
              <a:rPr lang="et-EE" dirty="0" smtClean="0"/>
              <a:t> &lt;7&gt; helitöö tekst ▪. Ooperi, opereti, oratooriumi libreto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44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Vasakult: 1)</a:t>
            </a:r>
            <a:r>
              <a:rPr lang="et-EE" baseline="0" dirty="0" smtClean="0"/>
              <a:t> </a:t>
            </a:r>
            <a:r>
              <a:rPr lang="et-EE" sz="1200" dirty="0" err="1" smtClean="0"/>
              <a:t>Pablo</a:t>
            </a:r>
            <a:r>
              <a:rPr lang="et-EE" sz="1200" dirty="0" smtClean="0"/>
              <a:t> Picasso- “Tüdruk mandoliiniga”  2) </a:t>
            </a:r>
            <a:r>
              <a:rPr lang="et-EE" sz="1200" dirty="0" err="1" smtClean="0"/>
              <a:t>Pablo</a:t>
            </a:r>
            <a:r>
              <a:rPr lang="et-EE" sz="1200" dirty="0" smtClean="0"/>
              <a:t> Picasso- “Portreed” 3) </a:t>
            </a:r>
            <a:r>
              <a:rPr lang="et-EE" sz="1200" dirty="0" err="1" smtClean="0"/>
              <a:t>Pablo</a:t>
            </a:r>
            <a:r>
              <a:rPr lang="et-EE" sz="1200" dirty="0" smtClean="0"/>
              <a:t> Picasso- “Kitarrimängija” </a:t>
            </a:r>
            <a:br>
              <a:rPr lang="et-EE" sz="1200" dirty="0" smtClean="0"/>
            </a:b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13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Vasakult:  1) </a:t>
            </a:r>
            <a:r>
              <a:rPr lang="et-EE" dirty="0" err="1" smtClean="0"/>
              <a:t>Pablo</a:t>
            </a:r>
            <a:r>
              <a:rPr lang="et-EE" dirty="0" smtClean="0"/>
              <a:t> Picasso- “Kolm muusikut” 2) </a:t>
            </a:r>
            <a:r>
              <a:rPr lang="et-EE" dirty="0" err="1" smtClean="0"/>
              <a:t>Pablo</a:t>
            </a:r>
            <a:r>
              <a:rPr lang="et-EE" dirty="0" smtClean="0"/>
              <a:t> Picasso- “ </a:t>
            </a:r>
            <a:r>
              <a:rPr lang="et-EE" sz="1200" dirty="0" smtClean="0"/>
              <a:t>Kollaaž Klaas ja pudel” 3) </a:t>
            </a:r>
            <a:r>
              <a:rPr lang="et-EE" sz="1200" dirty="0" err="1" smtClean="0"/>
              <a:t>Pablo</a:t>
            </a:r>
            <a:r>
              <a:rPr lang="et-EE" sz="1200" dirty="0" smtClean="0"/>
              <a:t> Picasso- “Itaalia tüdruk” 4) </a:t>
            </a:r>
            <a:r>
              <a:rPr lang="et-EE" sz="1200" dirty="0" err="1" smtClean="0"/>
              <a:t>Pablo</a:t>
            </a:r>
            <a:r>
              <a:rPr lang="et-EE" sz="1200" dirty="0" smtClean="0"/>
              <a:t> Picasso- “Natüürmort mandoliini ja kitarriga”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15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1200" dirty="0" err="1" smtClean="0"/>
              <a:t>Pablo</a:t>
            </a:r>
            <a:r>
              <a:rPr lang="et-EE" sz="1200" dirty="0" smtClean="0"/>
              <a:t> Picasso- “</a:t>
            </a:r>
            <a:r>
              <a:rPr lang="et-EE" sz="1200" dirty="0" err="1" smtClean="0"/>
              <a:t>Horta</a:t>
            </a:r>
            <a:r>
              <a:rPr lang="et-EE" sz="1200" dirty="0" smtClean="0"/>
              <a:t> </a:t>
            </a:r>
            <a:r>
              <a:rPr lang="et-EE" sz="1200" dirty="0" err="1" smtClean="0"/>
              <a:t>de</a:t>
            </a:r>
            <a:r>
              <a:rPr lang="et-EE" sz="1200" dirty="0" smtClean="0"/>
              <a:t> </a:t>
            </a:r>
            <a:r>
              <a:rPr lang="et-EE" sz="1200" dirty="0" err="1" smtClean="0"/>
              <a:t>Ebro</a:t>
            </a:r>
            <a:r>
              <a:rPr lang="et-EE" sz="1200" dirty="0" smtClean="0"/>
              <a:t>”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16</a:t>
            </a:fld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Vasakult: 1) </a:t>
            </a:r>
            <a:r>
              <a:rPr lang="et-EE" sz="1200" dirty="0" err="1" smtClean="0"/>
              <a:t>Pablo</a:t>
            </a:r>
            <a:r>
              <a:rPr lang="et-EE" sz="1200" baseline="0" dirty="0" smtClean="0"/>
              <a:t> Picasso- 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„Mees mütsi ja viiuliga“  2) </a:t>
            </a:r>
            <a:r>
              <a:rPr lang="fi-FI" dirty="0" err="1" smtClean="0"/>
              <a:t>Braque</a:t>
            </a:r>
            <a:r>
              <a:rPr lang="fi-FI" dirty="0" smtClean="0"/>
              <a:t> </a:t>
            </a:r>
            <a:r>
              <a:rPr lang="et-EE" dirty="0" smtClean="0"/>
              <a:t>-</a:t>
            </a:r>
            <a:r>
              <a:rPr lang="fi-FI" dirty="0" smtClean="0"/>
              <a:t>”</a:t>
            </a:r>
            <a:r>
              <a:rPr lang="fi-FI" i="0" dirty="0" err="1" smtClean="0"/>
              <a:t>Puuviljakauss</a:t>
            </a:r>
            <a:r>
              <a:rPr lang="fi-FI" i="0" dirty="0" smtClean="0"/>
              <a:t> ja </a:t>
            </a:r>
            <a:r>
              <a:rPr lang="fi-FI" i="0" dirty="0" err="1" smtClean="0"/>
              <a:t>klaas</a:t>
            </a:r>
            <a:r>
              <a:rPr lang="fi-FI" dirty="0" smtClean="0"/>
              <a:t>”</a:t>
            </a:r>
            <a:endParaRPr lang="et-E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19</a:t>
            </a:fld>
            <a:endParaRPr lang="et-E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Esimene</a:t>
            </a:r>
            <a:r>
              <a:rPr lang="et-EE" baseline="0" dirty="0" smtClean="0"/>
              <a:t> rida: 1) </a:t>
            </a:r>
            <a:r>
              <a:rPr lang="et-EE" baseline="0" dirty="0" err="1" smtClean="0"/>
              <a:t>Pablo</a:t>
            </a:r>
            <a:r>
              <a:rPr lang="et-EE" baseline="0" dirty="0" smtClean="0"/>
              <a:t> Picasso- “Avignoni neiud” 2) </a:t>
            </a:r>
            <a:r>
              <a:rPr lang="et-EE" baseline="0" dirty="0" err="1" smtClean="0"/>
              <a:t>Pablo</a:t>
            </a:r>
            <a:r>
              <a:rPr lang="et-EE" baseline="0" dirty="0" smtClean="0"/>
              <a:t> Picasso- “Vana kitarrimängija” 3) </a:t>
            </a:r>
            <a:r>
              <a:rPr lang="et-EE" baseline="0" dirty="0" err="1" smtClean="0"/>
              <a:t>Pablo</a:t>
            </a:r>
            <a:r>
              <a:rPr lang="et-EE" baseline="0" dirty="0" smtClean="0"/>
              <a:t> Picasso- “Tüdruk kitsega” 4) </a:t>
            </a:r>
            <a:r>
              <a:rPr lang="et-EE" baseline="0" dirty="0" err="1" smtClean="0"/>
              <a:t>Pablo</a:t>
            </a:r>
            <a:r>
              <a:rPr lang="et-EE" baseline="0" dirty="0" smtClean="0"/>
              <a:t> Picasso- “</a:t>
            </a:r>
            <a:r>
              <a:rPr lang="et-EE" baseline="0" dirty="0" err="1" smtClean="0"/>
              <a:t>Guernica</a:t>
            </a:r>
            <a:r>
              <a:rPr lang="et-EE" baseline="0" dirty="0" smtClean="0"/>
              <a:t>”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22</a:t>
            </a:fld>
            <a:endParaRPr lang="et-E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 Vasakult:  1) </a:t>
            </a:r>
            <a:r>
              <a:rPr lang="et-EE" dirty="0" err="1" smtClean="0"/>
              <a:t>Braque</a:t>
            </a:r>
            <a:r>
              <a:rPr lang="et-EE" dirty="0" smtClean="0"/>
              <a:t> – “George </a:t>
            </a:r>
            <a:r>
              <a:rPr lang="et-EE" dirty="0" err="1" smtClean="0"/>
              <a:t>Braque</a:t>
            </a:r>
            <a:r>
              <a:rPr lang="et-EE" dirty="0" smtClean="0"/>
              <a:t> portree</a:t>
            </a:r>
            <a:r>
              <a:rPr lang="et-EE" baseline="0" dirty="0" smtClean="0"/>
              <a:t> maal”</a:t>
            </a:r>
            <a:r>
              <a:rPr lang="et-EE" dirty="0" smtClean="0"/>
              <a:t> 2) </a:t>
            </a:r>
            <a:r>
              <a:rPr lang="et-EE" dirty="0" err="1" smtClean="0"/>
              <a:t>Braque</a:t>
            </a:r>
            <a:r>
              <a:rPr lang="et-EE" dirty="0" smtClean="0"/>
              <a:t> –” portugallased”  3) </a:t>
            </a:r>
            <a:r>
              <a:rPr lang="et-EE" dirty="0" err="1" smtClean="0"/>
              <a:t>Braque</a:t>
            </a:r>
            <a:r>
              <a:rPr lang="et-EE" dirty="0" smtClean="0"/>
              <a:t> – “kodu” 4) </a:t>
            </a:r>
            <a:r>
              <a:rPr lang="et-EE" dirty="0" err="1" smtClean="0"/>
              <a:t>Georges</a:t>
            </a:r>
            <a:r>
              <a:rPr lang="et-EE" dirty="0" smtClean="0"/>
              <a:t> </a:t>
            </a:r>
            <a:r>
              <a:rPr lang="et-EE" dirty="0" err="1" smtClean="0"/>
              <a:t>Baque</a:t>
            </a:r>
            <a:r>
              <a:rPr lang="et-EE" dirty="0" smtClean="0"/>
              <a:t> – “must kala”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24</a:t>
            </a:fld>
            <a:endParaRPr lang="et-E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1) </a:t>
            </a:r>
            <a:r>
              <a:rPr lang="et-EE" dirty="0" err="1" smtClean="0"/>
              <a:t>Gris</a:t>
            </a:r>
            <a:r>
              <a:rPr lang="et-EE" baseline="0" dirty="0" smtClean="0"/>
              <a:t> – “Picasso portree”  2) </a:t>
            </a:r>
            <a:r>
              <a:rPr lang="et-EE" baseline="0" dirty="0" err="1" smtClean="0"/>
              <a:t>Gris</a:t>
            </a:r>
            <a:r>
              <a:rPr lang="et-EE" baseline="0" dirty="0" smtClean="0"/>
              <a:t> –”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Natüürmort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puuvilja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mandoliiniga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3) </a:t>
            </a:r>
            <a:r>
              <a:rPr lang="et-E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Gris-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“Arlekiin” 4) </a:t>
            </a:r>
            <a:r>
              <a:rPr lang="et-E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Gris-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“Mees kohvikus”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26</a:t>
            </a:fld>
            <a:endParaRPr lang="et-E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1) </a:t>
            </a:r>
            <a:r>
              <a:rPr lang="et-EE" dirty="0" err="1" smtClean="0"/>
              <a:t>Léger</a:t>
            </a:r>
            <a:r>
              <a:rPr lang="et-EE" baseline="0" dirty="0" smtClean="0"/>
              <a:t> – linn, </a:t>
            </a:r>
            <a:r>
              <a:rPr lang="et-EE" baseline="0" dirty="0" err="1" smtClean="0"/>
              <a:t>Léger</a:t>
            </a:r>
            <a:r>
              <a:rPr lang="et-EE" baseline="0" dirty="0" smtClean="0"/>
              <a:t> – mehhaanik </a:t>
            </a:r>
            <a:r>
              <a:rPr lang="et-EE" baseline="0" dirty="0" err="1" smtClean="0"/>
              <a:t>Léger</a:t>
            </a:r>
            <a:r>
              <a:rPr lang="et-EE" baseline="0" dirty="0" smtClean="0"/>
              <a:t> – “Kolm õde”  4)  </a:t>
            </a:r>
            <a:r>
              <a:rPr lang="et-EE" baseline="0" dirty="0" err="1" smtClean="0"/>
              <a:t>Léger</a:t>
            </a:r>
            <a:r>
              <a:rPr lang="et-EE" baseline="0" dirty="0" smtClean="0"/>
              <a:t> –” Töölised tapalaval”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0054-7CA1-4FA1-ACFC-A80683F67440}" type="slidenum">
              <a:rPr lang="et-EE" smtClean="0"/>
              <a:pPr/>
              <a:t>28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õrdkülgne kolmnur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äisnurkne kolmnur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õrdkülgne kolmnur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  <p:cxnSp>
        <p:nvCxnSpPr>
          <p:cNvPr id="11" name="Sirgkonnek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irgkonnek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äisnurkne kolmnur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irgkonnek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irgkonnek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FFA64FD-ED9C-48DE-BB74-E90A33577C6B}" type="datetimeFigureOut">
              <a:rPr lang="et-EE" smtClean="0"/>
              <a:pPr/>
              <a:t>4.04.2015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2D943C-B189-4541-8B39-1CE7A4260AFD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KUBISM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Hilis</a:t>
            </a:r>
            <a:r>
              <a:rPr lang="et-EE" dirty="0" smtClean="0"/>
              <a:t> kubism (1914 -1921)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</a:t>
            </a:r>
            <a:r>
              <a:rPr lang="et-EE" dirty="0" smtClean="0"/>
              <a:t>õppes Picasso ja Braque tihe koostöö</a:t>
            </a:r>
          </a:p>
          <a:p>
            <a:r>
              <a:rPr lang="et-EE" dirty="0" smtClean="0"/>
              <a:t>Kubism hakkas  hääbuma</a:t>
            </a:r>
          </a:p>
          <a:p>
            <a:r>
              <a:rPr lang="et-EE" dirty="0" smtClean="0"/>
              <a:t>Populaarsust  kogusid  uued kunstivoolud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5400" dirty="0" smtClean="0"/>
          </a:p>
          <a:p>
            <a:pPr>
              <a:buNone/>
            </a:pPr>
            <a:r>
              <a:rPr lang="et-EE" sz="5400" dirty="0"/>
              <a:t>	</a:t>
            </a:r>
            <a:r>
              <a:rPr lang="et-EE" sz="5400" dirty="0" smtClean="0"/>
              <a:t>		KUBISMI LIIGID</a:t>
            </a:r>
          </a:p>
          <a:p>
            <a:pPr>
              <a:buNone/>
            </a:pPr>
            <a:endParaRPr lang="et-EE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Analüütiline kubism ehk hermeetiline kubism (1909-1912)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 smtClean="0"/>
              <a:t>Algas 1909. aastal</a:t>
            </a:r>
          </a:p>
          <a:p>
            <a:r>
              <a:rPr lang="et-EE" dirty="0" smtClean="0"/>
              <a:t>Kunstnikud </a:t>
            </a:r>
            <a:r>
              <a:rPr lang="fi-FI" dirty="0" smtClean="0"/>
              <a:t> </a:t>
            </a:r>
            <a:r>
              <a:rPr lang="fi-FI" dirty="0" err="1" smtClean="0"/>
              <a:t>kuju</a:t>
            </a:r>
            <a:r>
              <a:rPr lang="et-EE" dirty="0" err="1" smtClean="0"/>
              <a:t>ndasid</a:t>
            </a:r>
            <a:r>
              <a:rPr lang="et-EE" dirty="0" smtClean="0"/>
              <a:t> </a:t>
            </a:r>
            <a:r>
              <a:rPr lang="fi-FI" dirty="0" smtClean="0"/>
              <a:t> </a:t>
            </a:r>
            <a:r>
              <a:rPr lang="fi-FI" dirty="0"/>
              <a:t>muusikalisi </a:t>
            </a:r>
            <a:r>
              <a:rPr lang="fi-FI" dirty="0" err="1"/>
              <a:t>instrumente</a:t>
            </a:r>
            <a:r>
              <a:rPr lang="fi-FI" dirty="0"/>
              <a:t>, </a:t>
            </a:r>
            <a:r>
              <a:rPr lang="fi-FI" dirty="0" err="1"/>
              <a:t>pudeleid</a:t>
            </a:r>
            <a:r>
              <a:rPr lang="fi-FI" dirty="0"/>
              <a:t>, </a:t>
            </a:r>
            <a:r>
              <a:rPr lang="fi-FI" dirty="0" smtClean="0"/>
              <a:t>kanne, </a:t>
            </a:r>
            <a:r>
              <a:rPr lang="fi-FI" dirty="0" err="1"/>
              <a:t>ajalehti</a:t>
            </a:r>
            <a:r>
              <a:rPr lang="fi-FI" dirty="0"/>
              <a:t>, </a:t>
            </a:r>
            <a:r>
              <a:rPr lang="fi-FI" dirty="0" err="1"/>
              <a:t>natüürmorte</a:t>
            </a:r>
            <a:r>
              <a:rPr lang="fi-FI" dirty="0"/>
              <a:t>, </a:t>
            </a:r>
            <a:r>
              <a:rPr lang="fi-FI" dirty="0" err="1"/>
              <a:t>nägu</a:t>
            </a:r>
            <a:r>
              <a:rPr lang="fi-FI" dirty="0"/>
              <a:t> </a:t>
            </a:r>
            <a:r>
              <a:rPr lang="et-EE" dirty="0" smtClean="0"/>
              <a:t>,</a:t>
            </a:r>
            <a:r>
              <a:rPr lang="fi-FI" dirty="0" smtClean="0"/>
              <a:t> figuuri</a:t>
            </a:r>
            <a:r>
              <a:rPr lang="et-EE" dirty="0" smtClean="0"/>
              <a:t> ning h</a:t>
            </a:r>
            <a:r>
              <a:rPr lang="fi-FI" dirty="0" err="1" smtClean="0"/>
              <a:t>arva</a:t>
            </a:r>
            <a:r>
              <a:rPr lang="et-EE" dirty="0" smtClean="0"/>
              <a:t> </a:t>
            </a:r>
            <a:r>
              <a:rPr lang="fi-FI" dirty="0" err="1" smtClean="0"/>
              <a:t>maastike</a:t>
            </a:r>
            <a:endParaRPr lang="et-EE" dirty="0" smtClean="0"/>
          </a:p>
          <a:p>
            <a:r>
              <a:rPr lang="et-EE" dirty="0" smtClean="0"/>
              <a:t>Kindel geomeetriline vorm</a:t>
            </a:r>
          </a:p>
          <a:p>
            <a:r>
              <a:rPr lang="et-EE" dirty="0" smtClean="0"/>
              <a:t>S</a:t>
            </a:r>
            <a:r>
              <a:rPr lang="fi-FI" dirty="0" err="1" smtClean="0"/>
              <a:t>uhteliselt</a:t>
            </a:r>
            <a:r>
              <a:rPr lang="fi-FI" dirty="0" smtClean="0"/>
              <a:t> </a:t>
            </a:r>
            <a:r>
              <a:rPr lang="fi-FI" dirty="0" err="1"/>
              <a:t>tuhm</a:t>
            </a:r>
            <a:r>
              <a:rPr lang="fi-FI" dirty="0"/>
              <a:t>, </a:t>
            </a:r>
            <a:r>
              <a:rPr lang="fi-FI" dirty="0" err="1"/>
              <a:t>tagasihoidlik</a:t>
            </a:r>
            <a:r>
              <a:rPr lang="fi-FI" dirty="0"/>
              <a:t> ja </a:t>
            </a:r>
            <a:r>
              <a:rPr lang="fi-FI" dirty="0" err="1" smtClean="0"/>
              <a:t>monokromaatiline</a:t>
            </a:r>
            <a:endParaRPr lang="et-EE" dirty="0" smtClean="0"/>
          </a:p>
          <a:p>
            <a:r>
              <a:rPr lang="fi-FI" dirty="0" smtClean="0"/>
              <a:t>Toonidest </a:t>
            </a:r>
            <a:r>
              <a:rPr lang="fi-FI" dirty="0"/>
              <a:t>domineerisid hallikad värvid, millele </a:t>
            </a:r>
            <a:r>
              <a:rPr lang="fi-FI" dirty="0" smtClean="0"/>
              <a:t>o</a:t>
            </a:r>
            <a:r>
              <a:rPr lang="et-EE" dirty="0" err="1" smtClean="0"/>
              <a:t>li</a:t>
            </a:r>
            <a:r>
              <a:rPr lang="fi-FI" dirty="0" smtClean="0"/>
              <a:t> </a:t>
            </a:r>
            <a:r>
              <a:rPr lang="fi-FI" dirty="0" err="1"/>
              <a:t>lisatud</a:t>
            </a:r>
            <a:r>
              <a:rPr lang="fi-FI" dirty="0"/>
              <a:t> </a:t>
            </a:r>
            <a:r>
              <a:rPr lang="fi-FI" dirty="0" err="1"/>
              <a:t>pruuni</a:t>
            </a:r>
            <a:r>
              <a:rPr lang="fi-FI" dirty="0"/>
              <a:t>, </a:t>
            </a:r>
            <a:r>
              <a:rPr lang="fi-FI" dirty="0" err="1"/>
              <a:t>tumerohelist</a:t>
            </a:r>
            <a:r>
              <a:rPr lang="fi-FI" dirty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kahvatusinist</a:t>
            </a:r>
            <a:endParaRPr lang="et-EE" dirty="0" smtClean="0"/>
          </a:p>
          <a:p>
            <a:r>
              <a:rPr lang="et-EE" dirty="0" smtClean="0"/>
              <a:t>Kunstnikud säilitasid loodusliku motiivi</a:t>
            </a:r>
          </a:p>
          <a:p>
            <a:r>
              <a:rPr lang="et-EE" dirty="0" smtClean="0"/>
              <a:t>Teost peab kujundama mitmest vaatepunktist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Analüütiline kubism</a:t>
            </a:r>
            <a:endParaRPr lang="et-EE" dirty="0"/>
          </a:p>
        </p:txBody>
      </p:sp>
      <p:pic>
        <p:nvPicPr>
          <p:cNvPr id="4" name="Picture 5" descr="girlwithamandolinfannytellierbypablopicass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2592288" cy="3888432"/>
          </a:xfrm>
          <a:prstGeom prst="rect">
            <a:avLst/>
          </a:prstGeom>
          <a:noFill/>
        </p:spPr>
      </p:pic>
      <p:pic>
        <p:nvPicPr>
          <p:cNvPr id="1026" name="Picture 2" descr="http://www.paideyg.ee/kunstiajalugu/kunstilugu/modernism/p/picasso/pilt/07_vollard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628800"/>
            <a:ext cx="2448272" cy="3960440"/>
          </a:xfrm>
          <a:prstGeom prst="rect">
            <a:avLst/>
          </a:prstGeom>
          <a:noFill/>
        </p:spPr>
      </p:pic>
      <p:pic>
        <p:nvPicPr>
          <p:cNvPr id="7" name="Picture 5" descr="picasso_the_guitar_play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28800"/>
            <a:ext cx="24837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Sünteetiline kubism </a:t>
            </a:r>
            <a:br>
              <a:rPr lang="et-EE" dirty="0" smtClean="0"/>
            </a:br>
            <a:r>
              <a:rPr lang="et-EE" dirty="0" smtClean="0"/>
              <a:t>(1912-1914)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/>
              <a:t>Algas 1912. aastal.</a:t>
            </a:r>
          </a:p>
          <a:p>
            <a:r>
              <a:rPr lang="et-EE" dirty="0" smtClean="0"/>
              <a:t>Elulähedasem ja rahulikum kui analüütiline kubism</a:t>
            </a:r>
          </a:p>
          <a:p>
            <a:r>
              <a:rPr lang="et-EE" dirty="0" err="1"/>
              <a:t>K</a:t>
            </a:r>
            <a:r>
              <a:rPr lang="fi-FI" dirty="0" smtClean="0"/>
              <a:t>unstnik </a:t>
            </a:r>
            <a:r>
              <a:rPr lang="et-EE" dirty="0" smtClean="0"/>
              <a:t> mõtleb </a:t>
            </a:r>
            <a:r>
              <a:rPr lang="fi-FI" dirty="0" err="1" smtClean="0"/>
              <a:t>alguses</a:t>
            </a:r>
            <a:r>
              <a:rPr lang="fi-FI" dirty="0" smtClean="0"/>
              <a:t> </a:t>
            </a:r>
            <a:r>
              <a:rPr lang="fi-FI" dirty="0" err="1"/>
              <a:t>vormidele</a:t>
            </a:r>
            <a:r>
              <a:rPr lang="fi-FI" dirty="0"/>
              <a:t> ja </a:t>
            </a:r>
            <a:r>
              <a:rPr lang="fi-FI" dirty="0" err="1" smtClean="0"/>
              <a:t>värvidele</a:t>
            </a:r>
            <a:r>
              <a:rPr lang="et-EE" dirty="0" smtClean="0"/>
              <a:t> ning </a:t>
            </a:r>
            <a:r>
              <a:rPr lang="fi-FI" dirty="0" err="1" smtClean="0"/>
              <a:t>alles</a:t>
            </a:r>
            <a:r>
              <a:rPr lang="fi-FI" dirty="0" smtClean="0"/>
              <a:t> </a:t>
            </a:r>
            <a:r>
              <a:rPr lang="fi-FI" dirty="0"/>
              <a:t>siis </a:t>
            </a:r>
            <a:r>
              <a:rPr lang="fi-FI" dirty="0" smtClean="0"/>
              <a:t>teema</a:t>
            </a:r>
            <a:r>
              <a:rPr lang="et-EE" dirty="0" err="1" smtClean="0"/>
              <a:t>le</a:t>
            </a:r>
            <a:r>
              <a:rPr lang="fi-FI" dirty="0" smtClean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smtClean="0"/>
              <a:t>motiivi</a:t>
            </a:r>
            <a:r>
              <a:rPr lang="et-EE" dirty="0" err="1" smtClean="0"/>
              <a:t>le</a:t>
            </a:r>
            <a:endParaRPr lang="et-EE" dirty="0" smtClean="0"/>
          </a:p>
          <a:p>
            <a:r>
              <a:rPr lang="et-EE" dirty="0"/>
              <a:t>V</a:t>
            </a:r>
            <a:r>
              <a:rPr lang="et-EE" dirty="0" smtClean="0"/>
              <a:t>oolu rajaja oli hispaanlane </a:t>
            </a:r>
            <a:r>
              <a:rPr lang="et-EE" b="1" dirty="0" smtClean="0"/>
              <a:t>Juan Gris</a:t>
            </a:r>
            <a:r>
              <a:rPr lang="et-EE" dirty="0" smtClean="0"/>
              <a:t> </a:t>
            </a:r>
          </a:p>
          <a:p>
            <a:r>
              <a:rPr lang="et-EE" dirty="0" smtClean="0"/>
              <a:t>Sünteetiliseks nimetatakse ka Picasso ja </a:t>
            </a:r>
            <a:r>
              <a:rPr lang="et-EE" dirty="0" err="1" smtClean="0"/>
              <a:t>Braque'i</a:t>
            </a:r>
            <a:r>
              <a:rPr lang="et-EE" dirty="0" smtClean="0"/>
              <a:t> kubismi pärast 1912. aastat</a:t>
            </a:r>
          </a:p>
          <a:p>
            <a:r>
              <a:rPr lang="et-EE" dirty="0"/>
              <a:t>T</a:t>
            </a:r>
            <a:r>
              <a:rPr lang="et-EE" dirty="0" smtClean="0"/>
              <a:t>ähtsaks osaks saab  värv, mis on erksam, puhtam ning mitmekülgsem</a:t>
            </a:r>
          </a:p>
          <a:p>
            <a:r>
              <a:rPr lang="et-EE" dirty="0" smtClean="0"/>
              <a:t>Esile tõusevad erksamad ning palju laiemas </a:t>
            </a:r>
            <a:r>
              <a:rPr lang="et-EE" dirty="0" err="1" smtClean="0"/>
              <a:t>spektrumis</a:t>
            </a:r>
            <a:r>
              <a:rPr lang="et-EE" dirty="0" smtClean="0"/>
              <a:t> toonid</a:t>
            </a:r>
          </a:p>
          <a:p>
            <a:r>
              <a:rPr lang="et-EE" dirty="0" smtClean="0"/>
              <a:t>Tähtis osa kollaažitehnikal 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Sünteetiline kubism</a:t>
            </a:r>
            <a:endParaRPr lang="et-EE" dirty="0"/>
          </a:p>
        </p:txBody>
      </p:sp>
      <p:pic>
        <p:nvPicPr>
          <p:cNvPr id="4" name="Picture 5" descr="Picasso-3musicians%2019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2304256" cy="2736304"/>
          </a:xfrm>
          <a:prstGeom prst="rect">
            <a:avLst/>
          </a:prstGeom>
          <a:noFill/>
        </p:spPr>
      </p:pic>
      <p:pic>
        <p:nvPicPr>
          <p:cNvPr id="5" name="Picture 5" descr="su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40768"/>
            <a:ext cx="2327077" cy="2736329"/>
          </a:xfrm>
          <a:prstGeom prst="rect">
            <a:avLst/>
          </a:prstGeom>
          <a:noFill/>
        </p:spPr>
      </p:pic>
      <p:pic>
        <p:nvPicPr>
          <p:cNvPr id="6" name="Picture 5" descr="40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40768"/>
            <a:ext cx="2232248" cy="2736305"/>
          </a:xfrm>
          <a:prstGeom prst="rect">
            <a:avLst/>
          </a:prstGeom>
          <a:noFill/>
        </p:spPr>
      </p:pic>
      <p:pic>
        <p:nvPicPr>
          <p:cNvPr id="7" name="Picture 5" descr="still_life_with_mandol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365104"/>
            <a:ext cx="3528491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Cézanne’ilik</a:t>
            </a:r>
            <a:r>
              <a:rPr lang="et-EE" dirty="0" smtClean="0"/>
              <a:t> kubism ehk </a:t>
            </a:r>
            <a:r>
              <a:rPr lang="et-EE" dirty="0" err="1" smtClean="0"/>
              <a:t>fassettkubism</a:t>
            </a:r>
            <a:r>
              <a:rPr lang="et-EE" dirty="0" smtClean="0"/>
              <a:t> (1907-1909)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kujutatavate esemete </a:t>
            </a:r>
          </a:p>
          <a:p>
            <a:pPr>
              <a:buNone/>
            </a:pPr>
            <a:r>
              <a:rPr lang="et-EE" dirty="0" smtClean="0"/>
              <a:t>taandamine geomeetrilistele</a:t>
            </a:r>
          </a:p>
          <a:p>
            <a:pPr>
              <a:buNone/>
            </a:pPr>
            <a:r>
              <a:rPr lang="et-EE" dirty="0" smtClean="0"/>
              <a:t>põhivormidele </a:t>
            </a:r>
          </a:p>
          <a:p>
            <a:r>
              <a:rPr lang="et-EE" dirty="0" smtClean="0"/>
              <a:t> erinevate vaatepunktide</a:t>
            </a:r>
          </a:p>
          <a:p>
            <a:pPr>
              <a:buNone/>
            </a:pPr>
            <a:r>
              <a:rPr lang="et-EE" dirty="0" smtClean="0"/>
              <a:t> ühendamine</a:t>
            </a:r>
            <a:endParaRPr lang="et-EE" dirty="0"/>
          </a:p>
        </p:txBody>
      </p:sp>
      <p:pic>
        <p:nvPicPr>
          <p:cNvPr id="4" name="Picture 5" descr="factory_ho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59228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„kristalne </a:t>
            </a:r>
            <a:r>
              <a:rPr lang="et-EE" dirty="0" err="1" smtClean="0"/>
              <a:t>periood“-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(pärast aastat 1914)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Selged vormid</a:t>
            </a:r>
          </a:p>
          <a:p>
            <a:r>
              <a:rPr lang="et-EE" dirty="0" smtClean="0"/>
              <a:t>Kunstnikud </a:t>
            </a:r>
            <a:r>
              <a:rPr lang="fi-FI" dirty="0" smtClean="0"/>
              <a:t> </a:t>
            </a:r>
            <a:r>
              <a:rPr lang="fi-FI" dirty="0" err="1" smtClean="0"/>
              <a:t>kasuta</a:t>
            </a:r>
            <a:r>
              <a:rPr lang="et-EE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puhtaid</a:t>
            </a:r>
            <a:r>
              <a:rPr lang="fi-FI" dirty="0" smtClean="0"/>
              <a:t> </a:t>
            </a:r>
            <a:r>
              <a:rPr lang="fi-FI" dirty="0" err="1" smtClean="0"/>
              <a:t>selgeid</a:t>
            </a:r>
            <a:r>
              <a:rPr lang="fi-FI" dirty="0" smtClean="0"/>
              <a:t> </a:t>
            </a:r>
            <a:r>
              <a:rPr lang="fi-FI" dirty="0" err="1" smtClean="0"/>
              <a:t>värve</a:t>
            </a:r>
            <a:r>
              <a:rPr lang="fi-FI" dirty="0" smtClean="0"/>
              <a:t>.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 err="1" smtClean="0"/>
              <a:t>Collage</a:t>
            </a:r>
            <a:r>
              <a:rPr lang="et-EE" i="1" dirty="0" smtClean="0"/>
              <a:t> ehk  </a:t>
            </a:r>
            <a:r>
              <a:rPr lang="fi-FI" dirty="0" err="1" smtClean="0"/>
              <a:t>kolaažitehnika</a:t>
            </a:r>
            <a:endParaRPr lang="et-EE" dirty="0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Analüütilise ja sünteetilise kubismi vahelüli</a:t>
            </a:r>
          </a:p>
          <a:p>
            <a:r>
              <a:rPr lang="fi-FI" dirty="0" err="1" smtClean="0"/>
              <a:t>Eesmärgiks</a:t>
            </a:r>
            <a:r>
              <a:rPr lang="fi-FI" dirty="0" smtClean="0"/>
              <a:t> oli </a:t>
            </a:r>
            <a:r>
              <a:rPr lang="fi-FI" dirty="0" err="1" smtClean="0"/>
              <a:t>rõhutada</a:t>
            </a:r>
            <a:r>
              <a:rPr lang="fi-FI" dirty="0" smtClean="0"/>
              <a:t> </a:t>
            </a:r>
            <a:r>
              <a:rPr lang="fi-FI" dirty="0" err="1" smtClean="0"/>
              <a:t>kujutatava</a:t>
            </a:r>
            <a:r>
              <a:rPr lang="fi-FI" dirty="0" smtClean="0"/>
              <a:t> objekti </a:t>
            </a:r>
            <a:r>
              <a:rPr lang="fi-FI" dirty="0" err="1" smtClean="0"/>
              <a:t>olemust</a:t>
            </a:r>
            <a:endParaRPr lang="et-EE" dirty="0" smtClean="0"/>
          </a:p>
          <a:p>
            <a:r>
              <a:rPr lang="fi-FI" dirty="0" err="1" smtClean="0"/>
              <a:t>Kolaažitehnika</a:t>
            </a:r>
            <a:r>
              <a:rPr lang="et-EE" dirty="0" smtClean="0"/>
              <a:t>s</a:t>
            </a:r>
            <a:r>
              <a:rPr lang="fi-FI" dirty="0" smtClean="0"/>
              <a:t>t arenes välja sünteetili</a:t>
            </a:r>
            <a:r>
              <a:rPr lang="et-EE" dirty="0" smtClean="0"/>
              <a:t>n</a:t>
            </a:r>
            <a:r>
              <a:rPr lang="fi-FI" dirty="0" smtClean="0"/>
              <a:t>e kubism</a:t>
            </a:r>
            <a:endParaRPr lang="et-EE" dirty="0" smtClean="0"/>
          </a:p>
          <a:p>
            <a:r>
              <a:rPr lang="et-EE" dirty="0" smtClean="0"/>
              <a:t>Kunstnikud kasutasid</a:t>
            </a:r>
            <a:r>
              <a:rPr lang="fi-FI" dirty="0" smtClean="0"/>
              <a:t> </a:t>
            </a:r>
            <a:r>
              <a:rPr lang="fi-FI" i="1" dirty="0" err="1" smtClean="0"/>
              <a:t>trompe</a:t>
            </a:r>
            <a:r>
              <a:rPr lang="fi-FI" i="1" dirty="0" smtClean="0"/>
              <a:t> </a:t>
            </a:r>
            <a:r>
              <a:rPr lang="fi-FI" i="1" dirty="0" err="1" smtClean="0"/>
              <a:t>l’oeil</a:t>
            </a:r>
            <a:r>
              <a:rPr lang="fi-FI" dirty="0" err="1" smtClean="0"/>
              <a:t>’i</a:t>
            </a:r>
            <a:r>
              <a:rPr lang="fi-FI" dirty="0" smtClean="0"/>
              <a:t> (</a:t>
            </a:r>
            <a:r>
              <a:rPr lang="fi-FI" dirty="0" err="1" smtClean="0"/>
              <a:t>tõlgituna</a:t>
            </a:r>
            <a:r>
              <a:rPr lang="fi-FI" dirty="0" smtClean="0"/>
              <a:t> </a:t>
            </a:r>
            <a:r>
              <a:rPr lang="fi-FI" dirty="0" err="1" smtClean="0"/>
              <a:t>silmapete</a:t>
            </a:r>
            <a:r>
              <a:rPr lang="fi-FI" dirty="0" smtClean="0"/>
              <a:t>) </a:t>
            </a:r>
            <a:r>
              <a:rPr lang="fi-FI" dirty="0" err="1" smtClean="0"/>
              <a:t>tehnikat</a:t>
            </a:r>
            <a:r>
              <a:rPr lang="fi-FI" dirty="0" smtClean="0"/>
              <a:t>, mille </a:t>
            </a:r>
            <a:r>
              <a:rPr lang="fi-FI" dirty="0" err="1" smtClean="0"/>
              <a:t>raames</a:t>
            </a:r>
            <a:r>
              <a:rPr lang="fi-FI" dirty="0" smtClean="0"/>
              <a:t> maali</a:t>
            </a:r>
            <a:r>
              <a:rPr lang="et-EE" dirty="0" err="1" smtClean="0"/>
              <a:t>sid</a:t>
            </a:r>
            <a:r>
              <a:rPr lang="et-EE" dirty="0" smtClean="0"/>
              <a:t> </a:t>
            </a:r>
            <a:r>
              <a:rPr lang="fi-FI" dirty="0" smtClean="0"/>
              <a:t> </a:t>
            </a:r>
            <a:r>
              <a:rPr lang="fi-FI" dirty="0" err="1" smtClean="0"/>
              <a:t>töö</a:t>
            </a:r>
            <a:r>
              <a:rPr lang="et-EE" dirty="0" smtClean="0"/>
              <a:t>de</a:t>
            </a:r>
            <a:r>
              <a:rPr lang="fi-FI" dirty="0" smtClean="0"/>
              <a:t>le fotoliku täpsusega puidu-, marmori- või ajaleheimmitatsiooni</a:t>
            </a:r>
            <a:endParaRPr lang="et-EE" dirty="0" smtClean="0"/>
          </a:p>
          <a:p>
            <a:r>
              <a:rPr lang="et-EE" dirty="0" smtClean="0"/>
              <a:t>Kasutati, reaalsuse taastamiseks</a:t>
            </a:r>
          </a:p>
          <a:p>
            <a:r>
              <a:rPr lang="et-EE" dirty="0" smtClean="0"/>
              <a:t>Maalidele kleebiti tapeeti, raha, ajalehti, kangaid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Kolaažitehnika</a:t>
            </a:r>
            <a:endParaRPr lang="et-EE" dirty="0"/>
          </a:p>
        </p:txBody>
      </p:sp>
      <p:pic>
        <p:nvPicPr>
          <p:cNvPr id="4" name="Sisu kohatäide 3" descr="h2_1999.363.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72816"/>
            <a:ext cx="3096344" cy="3888432"/>
          </a:xfrm>
        </p:spPr>
      </p:pic>
      <p:pic>
        <p:nvPicPr>
          <p:cNvPr id="1026" name="Picture 2" descr="Fruit Dish and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309634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Kubismi mõiste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t-EE" sz="3600" dirty="0" smtClean="0">
                <a:solidFill>
                  <a:srgbClr val="FF0000"/>
                </a:solidFill>
              </a:rPr>
              <a:t> 	</a:t>
            </a:r>
            <a:r>
              <a:rPr lang="et-EE" sz="3600" dirty="0" smtClean="0"/>
              <a:t>Kubism – nähtava reaalsuse lagundamine osadeks ja püüe kujutada eset korraga mitmest küljest </a:t>
            </a:r>
            <a:endParaRPr lang="et-EE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4000" dirty="0" smtClean="0"/>
          </a:p>
          <a:p>
            <a:pPr>
              <a:buNone/>
            </a:pPr>
            <a:endParaRPr lang="et-EE" sz="4000" dirty="0" smtClean="0"/>
          </a:p>
          <a:p>
            <a:pPr marL="64008" indent="0">
              <a:buNone/>
            </a:pPr>
            <a:r>
              <a:rPr lang="fi-FI" sz="5400" dirty="0" smtClean="0"/>
              <a:t>K</a:t>
            </a:r>
            <a:r>
              <a:rPr lang="et-EE" sz="5400" dirty="0" smtClean="0"/>
              <a:t>UBISMI</a:t>
            </a:r>
            <a:r>
              <a:rPr lang="fi-FI" sz="5400" dirty="0" smtClean="0"/>
              <a:t> </a:t>
            </a:r>
            <a:r>
              <a:rPr lang="et-EE" sz="5400" dirty="0" smtClean="0"/>
              <a:t>TUNTUIMAD</a:t>
            </a:r>
            <a:r>
              <a:rPr lang="fi-FI" sz="5400" dirty="0" smtClean="0"/>
              <a:t> </a:t>
            </a:r>
            <a:r>
              <a:rPr lang="et-EE" sz="5400" dirty="0" smtClean="0"/>
              <a:t>ESINDAJAD</a:t>
            </a:r>
            <a:endParaRPr lang="et-EE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Pablo Picasso (1881- 1973)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pic>
        <p:nvPicPr>
          <p:cNvPr id="5" name="Sisu kohatäide 4" descr="Pablo_picass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384376" cy="4176464"/>
          </a:xfrm>
        </p:spPr>
      </p:pic>
      <p:sp>
        <p:nvSpPr>
          <p:cNvPr id="3" name="Sisu kohatäide 2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040560"/>
          </a:xfrm>
        </p:spPr>
        <p:txBody>
          <a:bodyPr>
            <a:normAutofit fontScale="92500" lnSpcReduction="10000"/>
          </a:bodyPr>
          <a:lstStyle/>
          <a:p>
            <a:r>
              <a:rPr lang="et-EE" dirty="0" err="1" smtClean="0"/>
              <a:t>H</a:t>
            </a:r>
            <a:r>
              <a:rPr lang="fi-FI" dirty="0" err="1" smtClean="0"/>
              <a:t>ispaania</a:t>
            </a:r>
            <a:r>
              <a:rPr lang="fi-FI" dirty="0" smtClean="0"/>
              <a:t> </a:t>
            </a:r>
            <a:r>
              <a:rPr lang="fi-FI" dirty="0" err="1" smtClean="0"/>
              <a:t>päritolu</a:t>
            </a:r>
            <a:r>
              <a:rPr lang="fi-FI" dirty="0" smtClean="0"/>
              <a:t> maali</a:t>
            </a:r>
            <a:r>
              <a:rPr lang="et-EE" dirty="0" smtClean="0"/>
              <a:t>j</a:t>
            </a:r>
            <a:r>
              <a:rPr lang="fi-FI" dirty="0" smtClean="0"/>
              <a:t>a, </a:t>
            </a:r>
            <a:r>
              <a:rPr lang="fi-FI" dirty="0" err="1" smtClean="0"/>
              <a:t>skulptor</a:t>
            </a:r>
            <a:r>
              <a:rPr lang="fi-FI" dirty="0" smtClean="0"/>
              <a:t> ja </a:t>
            </a:r>
            <a:r>
              <a:rPr lang="fi-FI" dirty="0" err="1" smtClean="0"/>
              <a:t>graafik</a:t>
            </a:r>
            <a:endParaRPr lang="et-EE" dirty="0" smtClean="0"/>
          </a:p>
          <a:p>
            <a:r>
              <a:rPr lang="et-EE" dirty="0"/>
              <a:t>P</a:t>
            </a:r>
            <a:r>
              <a:rPr lang="fi-FI" dirty="0" smtClean="0"/>
              <a:t>ani aluse kubismile ja oli üks kubismi pioneer</a:t>
            </a:r>
            <a:endParaRPr lang="et-EE" dirty="0" smtClean="0"/>
          </a:p>
          <a:p>
            <a:r>
              <a:rPr lang="et-EE" dirty="0" smtClean="0"/>
              <a:t>Kunsti teadmised tulid isalt</a:t>
            </a:r>
          </a:p>
          <a:p>
            <a:r>
              <a:rPr lang="fi-FI" dirty="0" smtClean="0"/>
              <a:t>1896. aastal astus Picasso esimest korda kunstnikuna avalikkuse ette</a:t>
            </a:r>
            <a:endParaRPr lang="et-EE" dirty="0" smtClean="0"/>
          </a:p>
          <a:p>
            <a:r>
              <a:rPr lang="et-EE" dirty="0" smtClean="0"/>
              <a:t>Teda peetakse </a:t>
            </a:r>
            <a:r>
              <a:rPr lang="fi-FI" dirty="0" err="1" smtClean="0"/>
              <a:t>neo-ekpressionismi</a:t>
            </a:r>
            <a:r>
              <a:rPr lang="et-EE" dirty="0" smtClean="0"/>
              <a:t> loojaks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t-EE" dirty="0" smtClean="0"/>
              <a:t>Picasso kuulsamad teosed</a:t>
            </a:r>
            <a:endParaRPr lang="et-EE" dirty="0"/>
          </a:p>
        </p:txBody>
      </p:sp>
      <p:pic>
        <p:nvPicPr>
          <p:cNvPr id="4" name="Picture 5" descr="theoldguitaristbypablopicass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25861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b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27363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lt 6" descr="pablo_picasso_guernica_625x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581128"/>
            <a:ext cx="5449069" cy="2088232"/>
          </a:xfrm>
          <a:prstGeom prst="rect">
            <a:avLst/>
          </a:prstGeom>
        </p:spPr>
      </p:pic>
      <p:pic>
        <p:nvPicPr>
          <p:cNvPr id="8" name="Picture 5" descr="girlgo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24744"/>
            <a:ext cx="233288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Georges Braque (1882 – 1963)</a:t>
            </a:r>
            <a:r>
              <a:rPr lang="et-EE" b="1" dirty="0" smtClean="0"/>
              <a:t/>
            </a:r>
            <a:br>
              <a:rPr lang="et-EE" b="1" dirty="0" smtClean="0"/>
            </a:br>
            <a:endParaRPr lang="et-EE" dirty="0"/>
          </a:p>
        </p:txBody>
      </p:sp>
      <p:pic>
        <p:nvPicPr>
          <p:cNvPr id="5" name="Sisu kohatäide 4" descr="220px-Georges_Braq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456384" cy="4392488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/>
              <a:t>P</a:t>
            </a:r>
            <a:r>
              <a:rPr lang="fi-FI" dirty="0" smtClean="0"/>
              <a:t>rantsuse maalija ja skulptor</a:t>
            </a:r>
            <a:endParaRPr lang="et-EE" dirty="0" smtClean="0"/>
          </a:p>
          <a:p>
            <a:r>
              <a:rPr lang="et-EE" dirty="0"/>
              <a:t>O</a:t>
            </a:r>
            <a:r>
              <a:rPr lang="fi-FI" dirty="0" smtClean="0"/>
              <a:t>li üks kubismi pion</a:t>
            </a:r>
            <a:r>
              <a:rPr lang="et-EE" dirty="0" err="1" smtClean="0"/>
              <a:t>eere</a:t>
            </a:r>
            <a:endParaRPr lang="et-EE" dirty="0" smtClean="0"/>
          </a:p>
          <a:p>
            <a:r>
              <a:rPr lang="et-EE" dirty="0"/>
              <a:t>P</a:t>
            </a:r>
            <a:r>
              <a:rPr lang="fi-FI" dirty="0" smtClean="0"/>
              <a:t>ani aluse kolaažitehnikale</a:t>
            </a:r>
            <a:endParaRPr lang="et-EE" dirty="0" smtClean="0"/>
          </a:p>
          <a:p>
            <a:r>
              <a:rPr lang="et-EE" dirty="0" err="1"/>
              <a:t>K</a:t>
            </a:r>
            <a:r>
              <a:rPr lang="fi-FI" dirty="0" smtClean="0"/>
              <a:t>asutas maal</a:t>
            </a:r>
            <a:r>
              <a:rPr lang="et-EE" dirty="0" err="1" smtClean="0"/>
              <a:t>ide</a:t>
            </a:r>
            <a:r>
              <a:rPr lang="fi-FI" dirty="0" smtClean="0"/>
              <a:t>s </a:t>
            </a:r>
            <a:r>
              <a:rPr lang="fi-FI" dirty="0" err="1" smtClean="0"/>
              <a:t>esimesena</a:t>
            </a:r>
            <a:r>
              <a:rPr lang="fi-FI" dirty="0" smtClean="0"/>
              <a:t> kirjatähti, </a:t>
            </a:r>
            <a:r>
              <a:rPr lang="fi-FI" dirty="0" err="1" smtClean="0"/>
              <a:t>imiteeris</a:t>
            </a:r>
            <a:r>
              <a:rPr lang="fi-FI" dirty="0" smtClean="0"/>
              <a:t> puu ja marmori </a:t>
            </a:r>
            <a:r>
              <a:rPr lang="fi-FI" dirty="0" err="1" smtClean="0"/>
              <a:t>faktuuri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Braque</a:t>
            </a:r>
            <a:r>
              <a:rPr lang="et-EE" dirty="0" smtClean="0"/>
              <a:t> kuulsamad teosed</a:t>
            </a:r>
            <a:endParaRPr lang="et-EE" dirty="0"/>
          </a:p>
        </p:txBody>
      </p:sp>
      <p:pic>
        <p:nvPicPr>
          <p:cNvPr id="4" name="Picture 5" descr="Houses_at_LEstaqu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545080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373384647_29f5cfae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84784"/>
            <a:ext cx="2376263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raque-01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797152"/>
            <a:ext cx="424916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www.ianart.co.uk/Images/George-Braq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259080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Juan </a:t>
            </a:r>
            <a:r>
              <a:rPr lang="fi-FI" dirty="0" err="1" smtClean="0"/>
              <a:t>Gris</a:t>
            </a:r>
            <a:r>
              <a:rPr lang="fi-FI" dirty="0" smtClean="0"/>
              <a:t> (1887- 1927)</a:t>
            </a:r>
            <a:endParaRPr lang="et-EE" dirty="0"/>
          </a:p>
        </p:txBody>
      </p:sp>
      <p:pic>
        <p:nvPicPr>
          <p:cNvPr id="5" name="Sisu kohatäide 4" descr="juan-gris-cubist-pain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600400" cy="4248472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err="1"/>
              <a:t>H</a:t>
            </a:r>
            <a:r>
              <a:rPr lang="fi-FI" dirty="0" smtClean="0"/>
              <a:t>ispaania maalija ja skulptor </a:t>
            </a:r>
            <a:endParaRPr lang="et-EE" dirty="0" smtClean="0"/>
          </a:p>
          <a:p>
            <a:r>
              <a:rPr lang="et-EE" dirty="0" err="1"/>
              <a:t>S</a:t>
            </a:r>
            <a:r>
              <a:rPr lang="fi-FI" dirty="0" smtClean="0"/>
              <a:t>ünteetilise kubismi</a:t>
            </a:r>
            <a:r>
              <a:rPr lang="et-EE" dirty="0" smtClean="0"/>
              <a:t> </a:t>
            </a:r>
            <a:r>
              <a:rPr lang="fi-FI" dirty="0" smtClean="0"/>
              <a:t>üks pioneere</a:t>
            </a:r>
            <a:endParaRPr lang="et-EE" dirty="0" smtClean="0"/>
          </a:p>
          <a:p>
            <a:r>
              <a:rPr lang="fi-FI" dirty="0" err="1" smtClean="0"/>
              <a:t>Tõsisemalt</a:t>
            </a:r>
            <a:r>
              <a:rPr lang="fi-FI" dirty="0" smtClean="0"/>
              <a:t> </a:t>
            </a:r>
            <a:r>
              <a:rPr lang="fi-FI" dirty="0" err="1" smtClean="0"/>
              <a:t>hakkas</a:t>
            </a:r>
            <a:r>
              <a:rPr lang="fi-FI" dirty="0" smtClean="0"/>
              <a:t>  </a:t>
            </a:r>
            <a:r>
              <a:rPr lang="fi-FI" dirty="0" err="1" smtClean="0"/>
              <a:t>kunstiga</a:t>
            </a:r>
            <a:r>
              <a:rPr lang="fi-FI" dirty="0" smtClean="0"/>
              <a:t> </a:t>
            </a:r>
            <a:r>
              <a:rPr lang="fi-FI" dirty="0" err="1" smtClean="0"/>
              <a:t>tegelema</a:t>
            </a:r>
            <a:r>
              <a:rPr lang="fi-FI" dirty="0" smtClean="0"/>
              <a:t> 1912</a:t>
            </a:r>
            <a:r>
              <a:rPr lang="et-EE" dirty="0" smtClean="0"/>
              <a:t>-</a:t>
            </a:r>
            <a:r>
              <a:rPr lang="fi-FI" dirty="0" err="1" smtClean="0"/>
              <a:t>ndal</a:t>
            </a:r>
            <a:r>
              <a:rPr lang="fi-FI" dirty="0" smtClean="0"/>
              <a:t> </a:t>
            </a:r>
            <a:r>
              <a:rPr lang="fi-FI" dirty="0" err="1" smtClean="0"/>
              <a:t>aastal</a:t>
            </a:r>
            <a:r>
              <a:rPr lang="fi-FI" dirty="0" smtClean="0"/>
              <a:t> </a:t>
            </a:r>
            <a:r>
              <a:rPr lang="fi-FI" dirty="0" err="1" smtClean="0"/>
              <a:t>kui</a:t>
            </a:r>
            <a:r>
              <a:rPr lang="fi-FI" dirty="0" smtClean="0"/>
              <a:t> </a:t>
            </a:r>
            <a:r>
              <a:rPr lang="fi-FI" dirty="0" err="1" smtClean="0"/>
              <a:t>ilmus</a:t>
            </a:r>
            <a:r>
              <a:rPr lang="fi-FI" dirty="0" smtClean="0"/>
              <a:t> </a:t>
            </a:r>
            <a:r>
              <a:rPr lang="fi-FI" dirty="0" err="1" smtClean="0"/>
              <a:t>tema</a:t>
            </a:r>
            <a:r>
              <a:rPr lang="fi-FI" dirty="0" smtClean="0"/>
              <a:t> </a:t>
            </a:r>
            <a:r>
              <a:rPr lang="fi-FI" dirty="0" err="1" smtClean="0"/>
              <a:t>töö</a:t>
            </a:r>
            <a:r>
              <a:rPr lang="fi-FI" dirty="0" smtClean="0"/>
              <a:t> ”Picasso </a:t>
            </a:r>
            <a:r>
              <a:rPr lang="fi-FI" dirty="0" err="1" smtClean="0"/>
              <a:t>portree</a:t>
            </a:r>
            <a:r>
              <a:rPr lang="et-EE" dirty="0" smtClean="0"/>
              <a:t>”</a:t>
            </a:r>
          </a:p>
          <a:p>
            <a:r>
              <a:rPr lang="de-DE" dirty="0" err="1" smtClean="0"/>
              <a:t>Kõige</a:t>
            </a:r>
            <a:r>
              <a:rPr lang="de-DE" dirty="0" smtClean="0"/>
              <a:t> </a:t>
            </a:r>
            <a:r>
              <a:rPr lang="de-DE" dirty="0" err="1" smtClean="0"/>
              <a:t>rohkem</a:t>
            </a:r>
            <a:r>
              <a:rPr lang="de-DE" dirty="0" smtClean="0"/>
              <a:t> </a:t>
            </a:r>
            <a:r>
              <a:rPr lang="de-DE" dirty="0" err="1" smtClean="0"/>
              <a:t>maalis</a:t>
            </a:r>
            <a:r>
              <a:rPr lang="de-DE" dirty="0" smtClean="0"/>
              <a:t> </a:t>
            </a:r>
            <a:r>
              <a:rPr lang="de-DE" dirty="0" err="1" smtClean="0"/>
              <a:t>natüürm</a:t>
            </a:r>
            <a:r>
              <a:rPr lang="et-EE" dirty="0" err="1" smtClean="0"/>
              <a:t>orte</a:t>
            </a:r>
            <a:endParaRPr lang="et-EE" dirty="0" smtClean="0"/>
          </a:p>
          <a:p>
            <a:r>
              <a:rPr lang="et-EE" dirty="0" smtClean="0"/>
              <a:t>Erinevalt Picassost ja </a:t>
            </a:r>
            <a:r>
              <a:rPr lang="et-EE" dirty="0" err="1" smtClean="0"/>
              <a:t>Braque'ist</a:t>
            </a:r>
            <a:r>
              <a:rPr lang="et-EE" dirty="0" smtClean="0"/>
              <a:t>, kelle kubistlikud tööd olid monokroomsed, kasutas </a:t>
            </a:r>
            <a:r>
              <a:rPr lang="et-EE" dirty="0" err="1" smtClean="0"/>
              <a:t>Gris</a:t>
            </a:r>
            <a:r>
              <a:rPr lang="et-EE" dirty="0" smtClean="0"/>
              <a:t> eredate harmoneeruvate värvide julgeid kombinatsioone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Gris`i</a:t>
            </a:r>
            <a:r>
              <a:rPr lang="et-EE" dirty="0" smtClean="0"/>
              <a:t> kuulsamad teosed</a:t>
            </a:r>
            <a:endParaRPr lang="et-EE" dirty="0"/>
          </a:p>
        </p:txBody>
      </p:sp>
      <p:pic>
        <p:nvPicPr>
          <p:cNvPr id="4" name="Sisu kohatäide 3" descr="Juan_Gris_-_Portrait_of_Pablo_Picasso_-_Google_Art_Proje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2084211" cy="2652632"/>
          </a:xfrm>
        </p:spPr>
      </p:pic>
      <p:pic>
        <p:nvPicPr>
          <p:cNvPr id="49154" name="Picture 2" descr="Gris_puuvilljakaussjamandoli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244827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Gris_arlekiinkitarri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556792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nde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293096"/>
            <a:ext cx="2520280" cy="23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Fernand</a:t>
            </a:r>
            <a:r>
              <a:rPr lang="fi-FI" dirty="0" smtClean="0"/>
              <a:t> </a:t>
            </a:r>
            <a:r>
              <a:rPr lang="fi-FI" dirty="0" err="1" smtClean="0"/>
              <a:t>Leger</a:t>
            </a:r>
            <a:r>
              <a:rPr lang="fi-FI" dirty="0" smtClean="0"/>
              <a:t> (1881- 1955)</a:t>
            </a:r>
            <a:endParaRPr lang="et-EE" dirty="0"/>
          </a:p>
        </p:txBody>
      </p:sp>
      <p:pic>
        <p:nvPicPr>
          <p:cNvPr id="5" name="Sisu kohatäide 4" descr="200px-Fernand_Lég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384376" cy="4536504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t-EE" dirty="0"/>
              <a:t>P</a:t>
            </a:r>
            <a:r>
              <a:rPr lang="et-EE" dirty="0" smtClean="0"/>
              <a:t>rantsuse maalija, skulptor ja režissöör</a:t>
            </a:r>
          </a:p>
          <a:p>
            <a:r>
              <a:rPr lang="et-EE" dirty="0"/>
              <a:t>A</a:t>
            </a:r>
            <a:r>
              <a:rPr lang="et-EE" dirty="0" smtClean="0"/>
              <a:t>lustas kunsti tegemist 25 -aastaselt ja viljeles impressionismi. </a:t>
            </a:r>
          </a:p>
          <a:p>
            <a:r>
              <a:rPr lang="fi-FI" dirty="0" smtClean="0"/>
              <a:t>1907</a:t>
            </a:r>
            <a:r>
              <a:rPr lang="et-EE" dirty="0" smtClean="0"/>
              <a:t>. aastast alates tegeles kubismiga</a:t>
            </a:r>
          </a:p>
          <a:p>
            <a:r>
              <a:rPr lang="fi-FI" dirty="0" err="1" smtClean="0"/>
              <a:t>Hiljem</a:t>
            </a:r>
            <a:r>
              <a:rPr lang="fi-FI" dirty="0" smtClean="0"/>
              <a:t> </a:t>
            </a:r>
            <a:r>
              <a:rPr lang="fi-FI" dirty="0" err="1" smtClean="0"/>
              <a:t>tegeles</a:t>
            </a:r>
            <a:r>
              <a:rPr lang="fi-FI" dirty="0" smtClean="0"/>
              <a:t>  </a:t>
            </a:r>
            <a:r>
              <a:rPr lang="fi-FI" dirty="0" err="1" smtClean="0"/>
              <a:t>filmikunstiga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Leger`i</a:t>
            </a:r>
            <a:r>
              <a:rPr lang="et-EE" dirty="0" smtClean="0"/>
              <a:t> kuulsamad teosed</a:t>
            </a:r>
            <a:endParaRPr lang="et-EE" dirty="0"/>
          </a:p>
        </p:txBody>
      </p:sp>
      <p:pic>
        <p:nvPicPr>
          <p:cNvPr id="4" name="Picture 5" descr="leger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hemechanic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ernand-leger-three-sis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149080"/>
            <a:ext cx="302743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e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21088"/>
            <a:ext cx="23758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Robert Delaunay (1885-1941)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5" name="Sisu kohatäide 4" descr="robert_delaunay_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600400" cy="4824535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 </a:t>
            </a:r>
            <a:r>
              <a:rPr lang="et-EE" dirty="0" err="1" smtClean="0"/>
              <a:t>p</a:t>
            </a:r>
            <a:r>
              <a:rPr lang="fi-FI" dirty="0" smtClean="0"/>
              <a:t>rantsuse</a:t>
            </a:r>
            <a:r>
              <a:rPr lang="et-EE" dirty="0" smtClean="0"/>
              <a:t> maalija, kes tegeles kubismi, orfismi ja abstraktse kunstiga</a:t>
            </a:r>
          </a:p>
          <a:p>
            <a:r>
              <a:rPr lang="et-EE" dirty="0" smtClean="0"/>
              <a:t>Alustas abstraktsionismiga ja seejärel läks üle kubismile </a:t>
            </a:r>
          </a:p>
          <a:p>
            <a:r>
              <a:rPr lang="et-EE" dirty="0" smtClean="0"/>
              <a:t>Delaunay’d huvitasid värvid , ta arendas välja orfismi</a:t>
            </a:r>
          </a:p>
          <a:p>
            <a:r>
              <a:rPr lang="et-EE" dirty="0"/>
              <a:t>E</a:t>
            </a:r>
            <a:r>
              <a:rPr lang="et-EE" dirty="0" smtClean="0"/>
              <a:t>ksperimeteeris väga julge ja kireva koloriidiga</a:t>
            </a:r>
          </a:p>
          <a:p>
            <a:r>
              <a:rPr lang="et-EE" dirty="0"/>
              <a:t>M</a:t>
            </a:r>
            <a:r>
              <a:rPr lang="et-EE" dirty="0" smtClean="0"/>
              <a:t>ängis toonide ja sügavusega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Üldiseloomustus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47500" lnSpcReduction="20000"/>
          </a:bodyPr>
          <a:lstStyle/>
          <a:p>
            <a:r>
              <a:rPr lang="et-EE" sz="5100" dirty="0"/>
              <a:t>K</a:t>
            </a:r>
            <a:r>
              <a:rPr lang="fi-FI" sz="5100" dirty="0" smtClean="0"/>
              <a:t>unstivool, mis sai alguse Pariisis 20. </a:t>
            </a:r>
            <a:r>
              <a:rPr lang="fi-FI" sz="5100" dirty="0" err="1" smtClean="0"/>
              <a:t>sajandi</a:t>
            </a:r>
            <a:r>
              <a:rPr lang="fi-FI" sz="5100" dirty="0" smtClean="0"/>
              <a:t> </a:t>
            </a:r>
            <a:r>
              <a:rPr lang="fi-FI" sz="5100" dirty="0" err="1" smtClean="0"/>
              <a:t>esimese</a:t>
            </a:r>
            <a:r>
              <a:rPr lang="fi-FI" sz="5100" dirty="0" smtClean="0"/>
              <a:t> </a:t>
            </a:r>
            <a:r>
              <a:rPr lang="fi-FI" sz="5100" dirty="0" err="1" smtClean="0"/>
              <a:t>kümnendiku</a:t>
            </a:r>
            <a:r>
              <a:rPr lang="fi-FI" sz="5100" dirty="0" smtClean="0"/>
              <a:t> </a:t>
            </a:r>
            <a:r>
              <a:rPr lang="fi-FI" sz="5100" dirty="0" err="1" smtClean="0"/>
              <a:t>teise</a:t>
            </a:r>
            <a:r>
              <a:rPr lang="et-EE" sz="5100" dirty="0" smtClean="0"/>
              <a:t>l</a:t>
            </a:r>
            <a:r>
              <a:rPr lang="fi-FI" sz="5100" dirty="0" smtClean="0"/>
              <a:t> </a:t>
            </a:r>
            <a:r>
              <a:rPr lang="fi-FI" sz="5100" dirty="0" err="1" smtClean="0"/>
              <a:t>poole</a:t>
            </a:r>
            <a:r>
              <a:rPr lang="et-EE" sz="5100" dirty="0" smtClean="0"/>
              <a:t>l</a:t>
            </a:r>
            <a:r>
              <a:rPr lang="fi-FI" sz="5100" dirty="0" smtClean="0"/>
              <a:t> ja kestis kuni teise </a:t>
            </a:r>
            <a:r>
              <a:rPr lang="et-EE" sz="5100" dirty="0" smtClean="0"/>
              <a:t>    </a:t>
            </a:r>
            <a:r>
              <a:rPr lang="fi-FI" sz="5100" dirty="0" smtClean="0"/>
              <a:t>kümnendiku lõpuni</a:t>
            </a:r>
            <a:endParaRPr lang="et-EE" sz="5100" dirty="0" smtClean="0"/>
          </a:p>
          <a:p>
            <a:pPr>
              <a:buNone/>
            </a:pPr>
            <a:r>
              <a:rPr lang="et-EE" sz="5100" dirty="0" smtClean="0"/>
              <a:t>	</a:t>
            </a:r>
            <a:r>
              <a:rPr lang="et-EE" sz="5100" dirty="0"/>
              <a:t>K</a:t>
            </a:r>
            <a:r>
              <a:rPr lang="fi-FI" sz="5100" dirty="0" smtClean="0"/>
              <a:t>ubismi alguseks</a:t>
            </a:r>
            <a:r>
              <a:rPr lang="et-EE" sz="5100" dirty="0" smtClean="0"/>
              <a:t> peavad  paljud ajaloolased  </a:t>
            </a:r>
            <a:r>
              <a:rPr lang="et-EE" sz="5100" dirty="0"/>
              <a:t> </a:t>
            </a:r>
            <a:r>
              <a:rPr lang="fi-FI" sz="5100" dirty="0" smtClean="0"/>
              <a:t>1907</a:t>
            </a:r>
            <a:r>
              <a:rPr lang="fi-FI" sz="5100" dirty="0"/>
              <a:t>. aastat, kui Pablo Picassol valmis maal </a:t>
            </a:r>
            <a:r>
              <a:rPr lang="fi-FI" sz="5100" dirty="0" smtClean="0"/>
              <a:t> </a:t>
            </a:r>
            <a:r>
              <a:rPr lang="fi-FI" sz="5100" dirty="0"/>
              <a:t>”Les </a:t>
            </a:r>
            <a:r>
              <a:rPr lang="fi-FI" sz="5100" dirty="0" smtClean="0"/>
              <a:t>Demoiselles </a:t>
            </a:r>
            <a:r>
              <a:rPr lang="fi-FI" sz="5100" dirty="0"/>
              <a:t>d'Avignon”, mis </a:t>
            </a:r>
            <a:r>
              <a:rPr lang="fi-FI" sz="5100" dirty="0" smtClean="0"/>
              <a:t>oli</a:t>
            </a:r>
            <a:r>
              <a:rPr lang="et-EE" sz="5100" dirty="0" smtClean="0"/>
              <a:t> </a:t>
            </a:r>
            <a:r>
              <a:rPr lang="fi-FI" sz="5100" dirty="0" err="1" smtClean="0"/>
              <a:t>stiili</a:t>
            </a:r>
            <a:r>
              <a:rPr lang="fi-FI" sz="5100" dirty="0" smtClean="0"/>
              <a:t> </a:t>
            </a:r>
            <a:r>
              <a:rPr lang="fi-FI" sz="5100" dirty="0" err="1" smtClean="0"/>
              <a:t>poolest</a:t>
            </a:r>
            <a:r>
              <a:rPr lang="et-EE" sz="5100" dirty="0" smtClean="0"/>
              <a:t> </a:t>
            </a:r>
            <a:r>
              <a:rPr lang="fi-FI" sz="5100" dirty="0" smtClean="0"/>
              <a:t>täiesti revolutsiooniline</a:t>
            </a:r>
            <a:endParaRPr lang="et-EE" sz="5100" dirty="0" smtClean="0"/>
          </a:p>
          <a:p>
            <a:r>
              <a:rPr lang="et-EE" sz="5100" dirty="0"/>
              <a:t>S</a:t>
            </a:r>
            <a:r>
              <a:rPr lang="et-EE" sz="5100" dirty="0" smtClean="0"/>
              <a:t>ai nime prantsuse kunstikriitikult Louis Vauxcelles’ilt, kes kirjeldas 1908. aastal Daniel-Henry Kahnweileri galeriis Braque’i tööd ”Houses at L'Estaque”.</a:t>
            </a:r>
          </a:p>
          <a:p>
            <a:r>
              <a:rPr lang="et-EE" sz="5100" dirty="0" smtClean="0"/>
              <a:t>Rajajateks olid Hispaaniast pärit Pablo Picasso(1881-1973) ja prantslane Georges Braque(1882-1963)</a:t>
            </a:r>
          </a:p>
          <a:p>
            <a:r>
              <a:rPr lang="fi-FI" sz="5100" dirty="0" smtClean="0"/>
              <a:t>Kubistide eelkäijaks oli Paul Cézanne</a:t>
            </a:r>
            <a:r>
              <a:rPr lang="et-EE" sz="5100" dirty="0" smtClean="0"/>
              <a:t>.</a:t>
            </a:r>
          </a:p>
          <a:p>
            <a:r>
              <a:rPr lang="et-EE" sz="5100" dirty="0" smtClean="0"/>
              <a:t>Erisuunad on tubism ja orfism</a:t>
            </a:r>
          </a:p>
          <a:p>
            <a:endParaRPr lang="et-EE" sz="2000" dirty="0" smtClean="0"/>
          </a:p>
          <a:p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Delanay`i</a:t>
            </a:r>
            <a:r>
              <a:rPr lang="et-EE" dirty="0" smtClean="0"/>
              <a:t> kuulsamad teosed</a:t>
            </a:r>
            <a:endParaRPr lang="et-EE" dirty="0"/>
          </a:p>
        </p:txBody>
      </p:sp>
      <p:pic>
        <p:nvPicPr>
          <p:cNvPr id="4" name="Sisu kohatäide 3" descr="Delaunay_ChampDeMars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obert_delaunay_Tour%20Eiff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00808"/>
            <a:ext cx="2476500" cy="3456384"/>
          </a:xfrm>
          <a:prstGeom prst="rect">
            <a:avLst/>
          </a:prstGeom>
          <a:noFill/>
        </p:spPr>
      </p:pic>
      <p:pic>
        <p:nvPicPr>
          <p:cNvPr id="62466" name="Picture 2" descr="delaunayr_p2iketornlenn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00808"/>
            <a:ext cx="28083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4800" dirty="0" smtClean="0"/>
          </a:p>
          <a:p>
            <a:endParaRPr lang="et-EE" sz="4800" dirty="0" smtClean="0"/>
          </a:p>
          <a:p>
            <a:pPr marL="64008" indent="0" algn="ctr">
              <a:buNone/>
            </a:pPr>
            <a:r>
              <a:rPr lang="et-EE" sz="5400" dirty="0" smtClean="0"/>
              <a:t>KUBISM EESTIS</a:t>
            </a:r>
            <a:endParaRPr lang="et-EE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Jaan Vahtra (1882 – 1947)</a:t>
            </a:r>
            <a:endParaRPr lang="et-EE" dirty="0"/>
          </a:p>
        </p:txBody>
      </p:sp>
      <p:pic>
        <p:nvPicPr>
          <p:cNvPr id="5" name="Sisu kohatäide 4" descr="415px-Jaan_Vaht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960440" cy="4608512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t-EE" sz="3800" dirty="0" smtClean="0"/>
          </a:p>
          <a:p>
            <a:r>
              <a:rPr lang="et-EE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Jaan Vahtra sündis Võrumaal Moostes</a:t>
            </a:r>
          </a:p>
          <a:p>
            <a:r>
              <a:rPr lang="et-EE" sz="7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fi-FI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aalikunstnik, raamatugraafik ja ajakirjanik</a:t>
            </a:r>
            <a:r>
              <a:rPr lang="et-EE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ja pedagoog</a:t>
            </a:r>
          </a:p>
          <a:p>
            <a:r>
              <a:rPr lang="fi-FI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 oli Eesti avangardseima kunstirühmituse Eesti Kunstnikkude Rühma asutajaliige (1923) </a:t>
            </a:r>
            <a:endParaRPr lang="et-EE" sz="7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t-EE" sz="7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õi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graafikaid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liikusid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oma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vormi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poolest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järjest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lähemale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kubismile</a:t>
            </a:r>
            <a:endParaRPr lang="et-EE" sz="7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Vägagi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kubistlik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oli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tema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raamatugraafika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Johannes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Barbaruse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luulekogule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Geomeetriline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inimene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”,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hiljem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areneb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tema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stiil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rohkem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realistlikuks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</a:t>
            </a:r>
            <a:r>
              <a:rPr lang="en-US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neokonservatistlikuks</a:t>
            </a:r>
            <a:endParaRPr lang="et-EE" sz="7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t-EE" sz="7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Tõi kubismi </a:t>
            </a:r>
            <a:r>
              <a:rPr lang="et-EE" sz="7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Eestissse</a:t>
            </a:r>
            <a:endParaRPr lang="et-EE" sz="7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Vahtra kuulsamad teosed</a:t>
            </a:r>
            <a:endParaRPr lang="et-EE" dirty="0"/>
          </a:p>
        </p:txBody>
      </p:sp>
      <p:pic>
        <p:nvPicPr>
          <p:cNvPr id="4" name="Sisu kohatäide 3" descr="Vahtra_autoportreebroindenoirs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4957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lt 4" descr="Vahtra_paradiis_blancetnoi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672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Ado </a:t>
            </a:r>
            <a:r>
              <a:rPr lang="et-EE" dirty="0" err="1" smtClean="0"/>
              <a:t>Vabbe</a:t>
            </a:r>
            <a:r>
              <a:rPr lang="et-EE" dirty="0" smtClean="0"/>
              <a:t> (1892 – 1961)</a:t>
            </a:r>
            <a:endParaRPr lang="et-EE" dirty="0"/>
          </a:p>
        </p:txBody>
      </p:sp>
      <p:pic>
        <p:nvPicPr>
          <p:cNvPr id="5" name="Sisu kohatäide 4" descr="ado_vabbe-t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312368" cy="4320480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Maalija ja graafik </a:t>
            </a:r>
          </a:p>
          <a:p>
            <a:r>
              <a:rPr lang="et-EE" dirty="0" smtClean="0"/>
              <a:t>Oli äärmiselt kõrgelt haritud </a:t>
            </a:r>
          </a:p>
          <a:p>
            <a:r>
              <a:rPr lang="et-EE" dirty="0" smtClean="0"/>
              <a:t>Õpetas maalimist kui ka graafikat </a:t>
            </a:r>
          </a:p>
          <a:p>
            <a:r>
              <a:rPr lang="et-EE" dirty="0" smtClean="0"/>
              <a:t>Arendas Eestis tohutult modernismi</a:t>
            </a:r>
          </a:p>
          <a:p>
            <a:r>
              <a:rPr lang="et-EE" dirty="0" smtClean="0"/>
              <a:t>Enne I maailmasõda  tekkis tal huvi kubismi vastu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Vabbe`i</a:t>
            </a:r>
            <a:r>
              <a:rPr lang="et-EE" dirty="0" smtClean="0"/>
              <a:t> kuulsamad teosed</a:t>
            </a:r>
            <a:endParaRPr lang="et-EE" dirty="0"/>
          </a:p>
        </p:txBody>
      </p:sp>
      <p:pic>
        <p:nvPicPr>
          <p:cNvPr id="4" name="Sisu kohatäide 3" descr="Vabbe_torukybaragamehefiguur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691211" cy="4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lt 4" descr="Vabbe_Kompositsioon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8800"/>
            <a:ext cx="3319373" cy="42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Märt </a:t>
            </a:r>
            <a:r>
              <a:rPr lang="et-EE" b="1" dirty="0" err="1" smtClean="0"/>
              <a:t>Laarman</a:t>
            </a:r>
            <a:r>
              <a:rPr lang="et-EE" b="1" dirty="0" smtClean="0"/>
              <a:t> (1896 – 1979)</a:t>
            </a:r>
            <a:br>
              <a:rPr lang="et-EE" b="1" dirty="0" smtClean="0"/>
            </a:br>
            <a:endParaRPr lang="et-EE" dirty="0"/>
          </a:p>
        </p:txBody>
      </p:sp>
      <p:pic>
        <p:nvPicPr>
          <p:cNvPr id="5" name="Sisu kohatäide 4" descr="m2rt_laarman-t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240360" cy="4320480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dirty="0" smtClean="0"/>
              <a:t>Graafik ja maalikunstnik </a:t>
            </a:r>
          </a:p>
          <a:p>
            <a:r>
              <a:rPr lang="et-EE" dirty="0" smtClean="0"/>
              <a:t>Kuulus Eesti Maalikunstnikkude Rühma tuumikusse </a:t>
            </a:r>
          </a:p>
          <a:p>
            <a:r>
              <a:rPr lang="et-EE" dirty="0" smtClean="0"/>
              <a:t>Järjekindel kubismi ja konstruktivismi arendaja </a:t>
            </a:r>
          </a:p>
          <a:p>
            <a:r>
              <a:rPr lang="et-EE" dirty="0" err="1"/>
              <a:t>T</a:t>
            </a:r>
            <a:r>
              <a:rPr lang="fi-FI" dirty="0" smtClean="0"/>
              <a:t>egeles põhiliselt raamatugraafikaga. </a:t>
            </a:r>
            <a:endParaRPr lang="et-EE" dirty="0" smtClean="0"/>
          </a:p>
          <a:p>
            <a:r>
              <a:rPr lang="fi-FI" dirty="0" err="1" smtClean="0"/>
              <a:t>Elu</a:t>
            </a:r>
            <a:r>
              <a:rPr lang="fi-FI" dirty="0" smtClean="0"/>
              <a:t> </a:t>
            </a:r>
            <a:r>
              <a:rPr lang="fi-FI" dirty="0" err="1" smtClean="0"/>
              <a:t>lõpupoole</a:t>
            </a:r>
            <a:r>
              <a:rPr lang="fi-FI" dirty="0" smtClean="0"/>
              <a:t> muutus </a:t>
            </a:r>
            <a:r>
              <a:rPr lang="fi-FI" dirty="0" err="1" smtClean="0"/>
              <a:t>looming</a:t>
            </a:r>
            <a:r>
              <a:rPr lang="fi-FI" dirty="0" smtClean="0"/>
              <a:t> </a:t>
            </a:r>
            <a:r>
              <a:rPr lang="fi-FI" dirty="0" err="1" smtClean="0"/>
              <a:t>realistlikuks</a:t>
            </a:r>
            <a:r>
              <a:rPr lang="et-EE" dirty="0" smtClean="0"/>
              <a:t>, </a:t>
            </a:r>
            <a:r>
              <a:rPr lang="fi-FI" dirty="0" smtClean="0"/>
              <a:t> </a:t>
            </a:r>
            <a:r>
              <a:rPr lang="fi-FI" dirty="0" err="1" smtClean="0"/>
              <a:t>hiljem</a:t>
            </a:r>
            <a:r>
              <a:rPr lang="fi-FI" dirty="0" smtClean="0"/>
              <a:t> </a:t>
            </a:r>
            <a:r>
              <a:rPr lang="fi-FI" dirty="0" err="1" smtClean="0"/>
              <a:t>ekspressionistlikuks</a:t>
            </a:r>
            <a:r>
              <a:rPr lang="fi-FI" dirty="0" smtClean="0"/>
              <a:t> ja </a:t>
            </a:r>
            <a:r>
              <a:rPr lang="fi-FI" dirty="0" err="1" smtClean="0"/>
              <a:t>sümbolistlikuks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Laarman`i</a:t>
            </a:r>
            <a:r>
              <a:rPr lang="et-EE" dirty="0" smtClean="0"/>
              <a:t> kuulsamad teosed</a:t>
            </a:r>
            <a:endParaRPr lang="et-EE" dirty="0"/>
          </a:p>
        </p:txBody>
      </p:sp>
      <p:pic>
        <p:nvPicPr>
          <p:cNvPr id="4" name="Sisu kohatäide 3" descr="Laarmann_motosikle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3123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lt 4" descr="Laarman_masinis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255813" cy="40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Arnold </a:t>
            </a:r>
            <a:r>
              <a:rPr lang="et-EE" dirty="0" err="1" smtClean="0"/>
              <a:t>Akberg</a:t>
            </a:r>
            <a:r>
              <a:rPr lang="et-EE" dirty="0" smtClean="0"/>
              <a:t> (1894-1984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Õppis Rakvere Õpetajate Seminaris</a:t>
            </a:r>
          </a:p>
          <a:p>
            <a:r>
              <a:rPr lang="et-EE" dirty="0" smtClean="0"/>
              <a:t>Kunstnikuna oli iseõppija, kuid täiendas ennast Ants Laikmaa juures</a:t>
            </a:r>
          </a:p>
          <a:p>
            <a:r>
              <a:rPr lang="et-EE" dirty="0" smtClean="0"/>
              <a:t>Viljeles kubismi, tema maalidel oli selge kompositsioon ja tundlik koloriit</a:t>
            </a:r>
          </a:p>
          <a:p>
            <a:r>
              <a:rPr lang="et-EE" dirty="0"/>
              <a:t>O</a:t>
            </a:r>
            <a:r>
              <a:rPr lang="et-EE" dirty="0" smtClean="0"/>
              <a:t>li 1920. aastatel loodud Eesti Kunstnikkude Rühma liige, kuhu kuulusid ka Henrik </a:t>
            </a:r>
            <a:r>
              <a:rPr lang="et-EE" dirty="0" err="1" smtClean="0"/>
              <a:t>Olvi</a:t>
            </a:r>
            <a:r>
              <a:rPr lang="et-EE" dirty="0" smtClean="0"/>
              <a:t> ja Märt </a:t>
            </a:r>
            <a:r>
              <a:rPr lang="et-EE" dirty="0" err="1" smtClean="0"/>
              <a:t>Laarman</a:t>
            </a:r>
            <a:endParaRPr lang="et-EE" dirty="0" smtClean="0"/>
          </a:p>
          <a:p>
            <a:r>
              <a:rPr lang="et-EE" dirty="0" smtClean="0"/>
              <a:t>Tema tõid peeti Picasso omadega võrdväärseteks </a:t>
            </a:r>
          </a:p>
          <a:p>
            <a:r>
              <a:rPr lang="et-EE" dirty="0" smtClean="0"/>
              <a:t>Kuuekümnendatel loobus kubismist ja pühendus konstruktivismile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Akbergi`i</a:t>
            </a:r>
            <a:r>
              <a:rPr lang="et-EE" dirty="0" smtClean="0"/>
              <a:t> </a:t>
            </a:r>
            <a:r>
              <a:rPr lang="et-EE" dirty="0" err="1" smtClean="0"/>
              <a:t>kuulsmad</a:t>
            </a:r>
            <a:r>
              <a:rPr lang="et-EE" dirty="0" smtClean="0"/>
              <a:t> teosed</a:t>
            </a:r>
            <a:endParaRPr lang="et-EE" dirty="0"/>
          </a:p>
        </p:txBody>
      </p:sp>
      <p:pic>
        <p:nvPicPr>
          <p:cNvPr id="4" name="Sisu kohatäide 3" descr="akberg_kompositsioo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akberg_vaadevabrik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>
                <a:solidFill>
                  <a:srgbClr val="CC0000"/>
                </a:solidFill>
              </a:rPr>
              <a:t>Kubismi tekkimise põhjused</a:t>
            </a:r>
            <a:br>
              <a:rPr lang="et-EE" dirty="0" smtClean="0">
                <a:solidFill>
                  <a:srgbClr val="CC0000"/>
                </a:solidFill>
              </a:rPr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1907.a. Aafrika neegriplastika näitus Pariisis. Nn. “musta maski” eeskuju kunstnike töödes</a:t>
            </a:r>
          </a:p>
          <a:p>
            <a:r>
              <a:rPr lang="et-EE" dirty="0" err="1" smtClean="0"/>
              <a:t>Cezanne’i</a:t>
            </a:r>
            <a:r>
              <a:rPr lang="et-EE" dirty="0" smtClean="0"/>
              <a:t>  postuumne retrospektiivnäitus 1907.a. Sügissalongis</a:t>
            </a:r>
            <a:endParaRPr lang="en-US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3600" dirty="0" smtClean="0"/>
          </a:p>
          <a:p>
            <a:pPr algn="ctr"/>
            <a:endParaRPr lang="et-EE" sz="3600" dirty="0" smtClean="0"/>
          </a:p>
          <a:p>
            <a:pPr marL="64008" indent="0" algn="ctr">
              <a:buNone/>
            </a:pPr>
            <a:r>
              <a:rPr lang="et-EE" sz="5400" dirty="0" smtClean="0"/>
              <a:t>KUBISM KIRJANDUSES</a:t>
            </a:r>
          </a:p>
          <a:p>
            <a:pPr algn="ctr">
              <a:buNone/>
            </a:pPr>
            <a:r>
              <a:rPr lang="et-EE" sz="3600" dirty="0" smtClean="0"/>
              <a:t>		( väljendus põhiliselt luuletuste ülesehituses)</a:t>
            </a:r>
            <a:endParaRPr lang="et-E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 fontScale="90000"/>
          </a:bodyPr>
          <a:lstStyle/>
          <a:p>
            <a:r>
              <a:rPr lang="et-EE" b="1" dirty="0" smtClean="0"/>
              <a:t>Johannes Vares (</a:t>
            </a:r>
            <a:r>
              <a:rPr lang="et-EE" b="1" dirty="0" err="1" smtClean="0"/>
              <a:t>Barbarus</a:t>
            </a:r>
            <a:r>
              <a:rPr lang="et-EE" b="1" dirty="0" smtClean="0"/>
              <a:t>)</a:t>
            </a:r>
            <a:br>
              <a:rPr lang="et-EE" b="1" dirty="0" smtClean="0"/>
            </a:br>
            <a:r>
              <a:rPr lang="et-EE" b="1" dirty="0" smtClean="0"/>
              <a:t>(1889-1946)</a:t>
            </a:r>
            <a:endParaRPr lang="et-EE" dirty="0"/>
          </a:p>
        </p:txBody>
      </p:sp>
      <p:pic>
        <p:nvPicPr>
          <p:cNvPr id="5" name="Sisu kohatäide 4" descr="vares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2664296" cy="4032448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L</a:t>
            </a:r>
            <a:r>
              <a:rPr lang="et-EE" dirty="0" smtClean="0"/>
              <a:t>uuletaja ja literaat.</a:t>
            </a:r>
          </a:p>
          <a:p>
            <a:r>
              <a:rPr lang="et-EE" dirty="0" smtClean="0"/>
              <a:t>Kuulus "</a:t>
            </a:r>
            <a:r>
              <a:rPr lang="et-EE" dirty="0" err="1" smtClean="0"/>
              <a:t>Siuru</a:t>
            </a:r>
            <a:r>
              <a:rPr lang="et-EE" dirty="0" smtClean="0"/>
              <a:t>" lähikonda</a:t>
            </a:r>
          </a:p>
          <a:p>
            <a:r>
              <a:rPr lang="et-EE" dirty="0"/>
              <a:t>V</a:t>
            </a:r>
            <a:r>
              <a:rPr lang="et-EE" dirty="0" smtClean="0"/>
              <a:t>õttis aktiivselt osa opositsioonilise rühmituse "Tarapita" (1921-1922) tegevusest</a:t>
            </a:r>
          </a:p>
          <a:p>
            <a:r>
              <a:rPr lang="et-EE" dirty="0"/>
              <a:t>P</a:t>
            </a:r>
            <a:r>
              <a:rPr lang="et-EE" dirty="0" smtClean="0"/>
              <a:t>üüdis </a:t>
            </a:r>
            <a:r>
              <a:rPr lang="fi-FI" dirty="0" err="1" smtClean="0"/>
              <a:t>reformida</a:t>
            </a:r>
            <a:r>
              <a:rPr lang="fi-FI" dirty="0" smtClean="0"/>
              <a:t> eesti luulet </a:t>
            </a:r>
            <a:r>
              <a:rPr lang="fi-FI" dirty="0" err="1" smtClean="0"/>
              <a:t>prantsuse</a:t>
            </a:r>
            <a:r>
              <a:rPr lang="fi-FI" dirty="0" smtClean="0"/>
              <a:t> </a:t>
            </a:r>
            <a:r>
              <a:rPr lang="fi-FI" dirty="0" err="1" smtClean="0"/>
              <a:t>eeskujul</a:t>
            </a:r>
            <a:r>
              <a:rPr lang="fi-FI" dirty="0" smtClean="0"/>
              <a:t>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Barbarus</a:t>
            </a:r>
            <a:r>
              <a:rPr lang="et-EE" dirty="0" smtClean="0"/>
              <a:t> ja  kubism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t-EE" sz="3600" b="1" dirty="0" smtClean="0">
                <a:solidFill>
                  <a:srgbClr val="003300"/>
                </a:solidFill>
              </a:rPr>
              <a:t>SIRGJOONELINE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t-EE" sz="2800" b="1" dirty="0" smtClean="0">
                <a:solidFill>
                  <a:srgbClr val="003300"/>
                </a:solidFill>
              </a:rPr>
              <a:t>JOHANNES BARBARUS</a:t>
            </a:r>
          </a:p>
          <a:p>
            <a:pPr marL="64008" indent="0" algn="ctr">
              <a:lnSpc>
                <a:spcPct val="90000"/>
              </a:lnSpc>
              <a:buNone/>
            </a:pPr>
            <a:r>
              <a:rPr lang="et-EE" sz="3200" dirty="0" smtClean="0">
                <a:solidFill>
                  <a:srgbClr val="000000"/>
                </a:solidFill>
              </a:rPr>
              <a:t>     </a:t>
            </a:r>
            <a:r>
              <a:rPr lang="et-EE" sz="2400" dirty="0" smtClean="0">
                <a:solidFill>
                  <a:srgbClr val="000000"/>
                </a:solidFill>
              </a:rPr>
              <a:t>Meeldiv on inimene arhitektooniline </a:t>
            </a:r>
            <a:br>
              <a:rPr lang="et-EE" sz="2400" dirty="0" smtClean="0">
                <a:solidFill>
                  <a:srgbClr val="000000"/>
                </a:solidFill>
              </a:rPr>
            </a:br>
            <a:r>
              <a:rPr lang="et-EE" sz="2400" dirty="0" err="1" smtClean="0">
                <a:solidFill>
                  <a:srgbClr val="000000"/>
                </a:solidFill>
              </a:rPr>
              <a:t>           </a:t>
            </a:r>
            <a:r>
              <a:rPr lang="et-EE" sz="2400" dirty="0" smtClean="0">
                <a:solidFill>
                  <a:srgbClr val="000000"/>
                </a:solidFill>
              </a:rPr>
              <a:t>          iseloom tahuline – hooneline, </a:t>
            </a:r>
            <a:br>
              <a:rPr lang="et-EE" sz="2400" dirty="0" smtClean="0">
                <a:solidFill>
                  <a:srgbClr val="000000"/>
                </a:solidFill>
              </a:rPr>
            </a:br>
            <a:r>
              <a:rPr lang="et-EE" sz="2400" dirty="0" smtClean="0">
                <a:solidFill>
                  <a:srgbClr val="000000"/>
                </a:solidFill>
              </a:rPr>
              <a:t>     elu konstruktiivne – </a:t>
            </a:r>
            <a:r>
              <a:rPr lang="et-EE" sz="2400" dirty="0" err="1" smtClean="0">
                <a:solidFill>
                  <a:srgbClr val="000000"/>
                </a:solidFill>
              </a:rPr>
              <a:t>polifooniline</a:t>
            </a:r>
            <a:r>
              <a:rPr lang="et-EE" sz="2400" dirty="0" smtClean="0">
                <a:solidFill>
                  <a:srgbClr val="000000"/>
                </a:solidFill>
              </a:rPr>
              <a:t>. </a:t>
            </a:r>
            <a:br>
              <a:rPr lang="et-EE" sz="2400" dirty="0" smtClean="0">
                <a:solidFill>
                  <a:srgbClr val="000000"/>
                </a:solidFill>
              </a:rPr>
            </a:br>
            <a:r>
              <a:rPr lang="et-EE" sz="2400" dirty="0" smtClean="0">
                <a:solidFill>
                  <a:srgbClr val="000000"/>
                </a:solidFill>
              </a:rPr>
              <a:t>                     Armsam vikerkaarist sirgjooneline </a:t>
            </a:r>
            <a:br>
              <a:rPr lang="et-EE" sz="2400" dirty="0" smtClean="0">
                <a:solidFill>
                  <a:srgbClr val="000000"/>
                </a:solidFill>
              </a:rPr>
            </a:br>
            <a:r>
              <a:rPr lang="et-EE" sz="2400" dirty="0" smtClean="0">
                <a:solidFill>
                  <a:srgbClr val="000000"/>
                </a:solidFill>
              </a:rPr>
              <a:t>     mees-pilvelõhkuja </a:t>
            </a:r>
            <a:r>
              <a:rPr lang="et-EE" sz="2400" dirty="0" err="1" smtClean="0">
                <a:solidFill>
                  <a:srgbClr val="000000"/>
                </a:solidFill>
              </a:rPr>
              <a:t>New-Yorgin</a:t>
            </a:r>
            <a:r>
              <a:rPr lang="et-EE" sz="2400" dirty="0" smtClean="0">
                <a:solidFill>
                  <a:srgbClr val="000000"/>
                </a:solidFill>
              </a:rPr>
              <a:t> õhuline, </a:t>
            </a:r>
            <a:br>
              <a:rPr lang="et-EE" sz="2400" dirty="0" smtClean="0">
                <a:solidFill>
                  <a:srgbClr val="000000"/>
                </a:solidFill>
              </a:rPr>
            </a:br>
            <a:r>
              <a:rPr lang="et-EE" sz="2400" dirty="0" err="1" smtClean="0">
                <a:solidFill>
                  <a:srgbClr val="000000"/>
                </a:solidFill>
              </a:rPr>
              <a:t>           </a:t>
            </a:r>
            <a:r>
              <a:rPr lang="et-EE" sz="2400" dirty="0" smtClean="0">
                <a:solidFill>
                  <a:srgbClr val="000000"/>
                </a:solidFill>
              </a:rPr>
              <a:t>           </a:t>
            </a:r>
            <a:r>
              <a:rPr lang="et-EE" sz="2400" dirty="0" err="1" smtClean="0">
                <a:solidFill>
                  <a:srgbClr val="000000"/>
                </a:solidFill>
              </a:rPr>
              <a:t>naine-Notre-Dame</a:t>
            </a:r>
            <a:r>
              <a:rPr lang="et-EE" sz="2400" dirty="0" smtClean="0">
                <a:solidFill>
                  <a:srgbClr val="000000"/>
                </a:solidFill>
              </a:rPr>
              <a:t> Pariisi vääriline. </a:t>
            </a:r>
            <a:br>
              <a:rPr lang="et-EE" sz="2400" dirty="0" smtClean="0">
                <a:solidFill>
                  <a:srgbClr val="000000"/>
                </a:solidFill>
              </a:rPr>
            </a:br>
            <a:r>
              <a:rPr lang="et-EE" sz="2400" dirty="0" smtClean="0">
                <a:solidFill>
                  <a:srgbClr val="000000"/>
                </a:solidFill>
              </a:rPr>
              <a:t>      </a:t>
            </a:r>
            <a:r>
              <a:rPr lang="et-EE" sz="2400" dirty="0" err="1" smtClean="0">
                <a:solidFill>
                  <a:srgbClr val="000000"/>
                </a:solidFill>
              </a:rPr>
              <a:t>Korset</a:t>
            </a:r>
            <a:r>
              <a:rPr lang="et-EE" sz="2400" dirty="0" smtClean="0">
                <a:solidFill>
                  <a:srgbClr val="000000"/>
                </a:solidFill>
              </a:rPr>
              <a:t> kõvemini kinni tõmba kõhuline: </a:t>
            </a:r>
            <a:br>
              <a:rPr lang="et-EE" sz="2400" dirty="0" smtClean="0">
                <a:solidFill>
                  <a:srgbClr val="000000"/>
                </a:solidFill>
              </a:rPr>
            </a:br>
            <a:r>
              <a:rPr lang="et-EE" sz="2400" dirty="0" err="1" smtClean="0">
                <a:solidFill>
                  <a:srgbClr val="000000"/>
                </a:solidFill>
              </a:rPr>
              <a:t>           </a:t>
            </a:r>
            <a:r>
              <a:rPr lang="et-EE" sz="2400" dirty="0" smtClean="0">
                <a:solidFill>
                  <a:srgbClr val="000000"/>
                </a:solidFill>
              </a:rPr>
              <a:t>            oleks et vähemalt kasarmu vääriline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Aleksander Suumann </a:t>
            </a:r>
            <a:br>
              <a:rPr lang="et-EE" b="1" dirty="0" smtClean="0"/>
            </a:br>
            <a:r>
              <a:rPr lang="et-EE" b="1" dirty="0" smtClean="0"/>
              <a:t>(1927-2003)</a:t>
            </a:r>
            <a:endParaRPr lang="et-EE" dirty="0"/>
          </a:p>
        </p:txBody>
      </p:sp>
      <p:pic>
        <p:nvPicPr>
          <p:cNvPr id="5" name="Sisu kohatäide 4" descr="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672408" cy="4392488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E</a:t>
            </a:r>
            <a:r>
              <a:rPr lang="fi-FI" dirty="0" smtClean="0"/>
              <a:t>es</a:t>
            </a:r>
            <a:r>
              <a:rPr lang="et-EE" dirty="0" err="1" smtClean="0"/>
              <a:t>ti</a:t>
            </a:r>
            <a:r>
              <a:rPr lang="et-EE" dirty="0" smtClean="0"/>
              <a:t> </a:t>
            </a:r>
            <a:r>
              <a:rPr lang="fi-FI" dirty="0" err="1" smtClean="0"/>
              <a:t>luuletaja</a:t>
            </a:r>
            <a:r>
              <a:rPr lang="fi-FI" dirty="0" smtClean="0"/>
              <a:t> ja </a:t>
            </a:r>
            <a:r>
              <a:rPr lang="fi-FI" dirty="0" err="1" smtClean="0"/>
              <a:t>maalikunstnik</a:t>
            </a:r>
            <a:endParaRPr lang="et-EE" dirty="0" smtClean="0"/>
          </a:p>
          <a:p>
            <a:r>
              <a:rPr lang="et-EE" dirty="0" err="1" smtClean="0"/>
              <a:t>Suumani</a:t>
            </a:r>
            <a:r>
              <a:rPr lang="et-EE" dirty="0" smtClean="0"/>
              <a:t> loomingut on tõlgitud enam kui kümnesse keelde</a:t>
            </a:r>
          </a:p>
          <a:p>
            <a:r>
              <a:rPr lang="et-EE" dirty="0" smtClean="0"/>
              <a:t>Luuletused sisaldavad tähelepanekuid argielust</a:t>
            </a:r>
          </a:p>
          <a:p>
            <a:r>
              <a:rPr lang="et-EE" dirty="0"/>
              <a:t>E</a:t>
            </a:r>
            <a:r>
              <a:rPr lang="fi-FI" dirty="0" smtClean="0"/>
              <a:t>i </a:t>
            </a:r>
            <a:r>
              <a:rPr lang="et-EE" dirty="0" smtClean="0"/>
              <a:t> jäädvustanud </a:t>
            </a:r>
            <a:r>
              <a:rPr lang="fi-FI" dirty="0" err="1" smtClean="0"/>
              <a:t>tegelik</a:t>
            </a:r>
            <a:r>
              <a:rPr lang="et-EE" dirty="0" smtClean="0"/>
              <a:t>k</a:t>
            </a:r>
            <a:r>
              <a:rPr lang="fi-FI" dirty="0" err="1" smtClean="0"/>
              <a:t>ust</a:t>
            </a:r>
            <a:r>
              <a:rPr lang="et-EE" dirty="0" smtClean="0"/>
              <a:t>, pööras tähelepanu vormile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Gertrude</a:t>
            </a:r>
            <a:r>
              <a:rPr lang="et-EE" b="1" dirty="0" smtClean="0"/>
              <a:t> </a:t>
            </a:r>
            <a:r>
              <a:rPr lang="et-EE" b="1" dirty="0" err="1" smtClean="0"/>
              <a:t>Stein</a:t>
            </a:r>
            <a:r>
              <a:rPr lang="et-EE" b="1" dirty="0" smtClean="0"/>
              <a:t> (1874-1946)</a:t>
            </a:r>
            <a:endParaRPr lang="et-EE" b="1" dirty="0"/>
          </a:p>
        </p:txBody>
      </p:sp>
      <p:pic>
        <p:nvPicPr>
          <p:cNvPr id="5" name="Sisu kohatäide 4" descr="480px-Gertrude_Stein_1935-01-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060848"/>
            <a:ext cx="3528392" cy="4248471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730899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USA </a:t>
            </a:r>
            <a:r>
              <a:rPr lang="fi-FI" dirty="0" err="1" smtClean="0"/>
              <a:t>kirjanik</a:t>
            </a:r>
            <a:r>
              <a:rPr lang="fi-FI" dirty="0" smtClean="0"/>
              <a:t> </a:t>
            </a:r>
            <a:r>
              <a:rPr lang="et-EE" dirty="0" smtClean="0"/>
              <a:t>,</a:t>
            </a:r>
            <a:r>
              <a:rPr lang="fi-FI" dirty="0" smtClean="0"/>
              <a:t> </a:t>
            </a:r>
            <a:r>
              <a:rPr lang="fi-FI" dirty="0" err="1" smtClean="0"/>
              <a:t>feminist</a:t>
            </a:r>
            <a:r>
              <a:rPr lang="fi-FI" dirty="0" smtClean="0"/>
              <a:t> </a:t>
            </a:r>
            <a:r>
              <a:rPr lang="fi-FI" dirty="0" err="1" smtClean="0"/>
              <a:t>ning</a:t>
            </a:r>
            <a:r>
              <a:rPr lang="fi-FI" dirty="0" smtClean="0"/>
              <a:t> </a:t>
            </a:r>
            <a:r>
              <a:rPr lang="fi-FI" dirty="0" err="1" smtClean="0"/>
              <a:t>modernistliku</a:t>
            </a:r>
            <a:r>
              <a:rPr lang="fi-FI" dirty="0" smtClean="0"/>
              <a:t> </a:t>
            </a:r>
            <a:r>
              <a:rPr lang="fi-FI" dirty="0" err="1" smtClean="0"/>
              <a:t>kunsti</a:t>
            </a:r>
            <a:r>
              <a:rPr lang="fi-FI" dirty="0" smtClean="0"/>
              <a:t> ja </a:t>
            </a:r>
            <a:r>
              <a:rPr lang="fi-FI" dirty="0" err="1" smtClean="0"/>
              <a:t>kirjanduse</a:t>
            </a:r>
            <a:r>
              <a:rPr lang="fi-FI" dirty="0" smtClean="0"/>
              <a:t> </a:t>
            </a:r>
            <a:r>
              <a:rPr lang="fi-FI" dirty="0" err="1" smtClean="0"/>
              <a:t>katalüsaator</a:t>
            </a:r>
            <a:endParaRPr lang="et-EE" dirty="0" smtClean="0"/>
          </a:p>
          <a:p>
            <a:r>
              <a:rPr lang="fi-FI" dirty="0" err="1" smtClean="0"/>
              <a:t>Kirjut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fi-FI" dirty="0" smtClean="0"/>
              <a:t> </a:t>
            </a:r>
            <a:r>
              <a:rPr lang="fi-FI" dirty="0" err="1" smtClean="0"/>
              <a:t>romaane</a:t>
            </a:r>
            <a:r>
              <a:rPr lang="fi-FI" dirty="0" smtClean="0"/>
              <a:t>, </a:t>
            </a:r>
            <a:r>
              <a:rPr lang="fi-FI" dirty="0" err="1" smtClean="0"/>
              <a:t>näidendeid</a:t>
            </a:r>
            <a:r>
              <a:rPr lang="fi-FI" dirty="0" smtClean="0"/>
              <a:t>, </a:t>
            </a:r>
            <a:r>
              <a:rPr lang="fi-FI" dirty="0" err="1" smtClean="0"/>
              <a:t>jutustusi</a:t>
            </a:r>
            <a:r>
              <a:rPr lang="fi-FI" dirty="0" smtClean="0"/>
              <a:t>, </a:t>
            </a:r>
            <a:r>
              <a:rPr lang="fi-FI" dirty="0" err="1" smtClean="0"/>
              <a:t>libretosid</a:t>
            </a:r>
            <a:r>
              <a:rPr lang="fi-FI" dirty="0" smtClean="0"/>
              <a:t> ja </a:t>
            </a:r>
            <a:r>
              <a:rPr lang="fi-FI" dirty="0" err="1" smtClean="0"/>
              <a:t>luuletusi</a:t>
            </a:r>
            <a:endParaRPr lang="et-EE" dirty="0" smtClean="0"/>
          </a:p>
          <a:p>
            <a:r>
              <a:rPr lang="et-EE" dirty="0"/>
              <a:t>A</a:t>
            </a:r>
            <a:r>
              <a:rPr lang="et-EE" dirty="0" smtClean="0"/>
              <a:t>sutas sõnade kergelt varieerivat kordamist, äärmist lihtsustamist ja fragmenteerimist</a:t>
            </a:r>
          </a:p>
          <a:p>
            <a:r>
              <a:rPr lang="et-EE" dirty="0" smtClean="0"/>
              <a:t>Tõi avalikkuse ette väljendi “kadunud põlvkond”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Stein`i</a:t>
            </a:r>
            <a:r>
              <a:rPr lang="et-EE" dirty="0" smtClean="0"/>
              <a:t> kuulsaim kubistlik teos</a:t>
            </a:r>
            <a:endParaRPr lang="et-EE" dirty="0"/>
          </a:p>
        </p:txBody>
      </p:sp>
      <p:pic>
        <p:nvPicPr>
          <p:cNvPr id="4" name="Sisu kohatäide 3" descr="Tender_Buttons_1914_5613008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78892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283968" y="227687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T</a:t>
            </a:r>
            <a:r>
              <a:rPr lang="et-EE" sz="2400" dirty="0" smtClean="0"/>
              <a:t>ugeva kubismi mõjuga teos, milles fragmenteeritus ja teemade abstraktsus on viidud äärmuseni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Guillaume</a:t>
            </a:r>
            <a:r>
              <a:rPr lang="et-EE" dirty="0" smtClean="0"/>
              <a:t> </a:t>
            </a:r>
            <a:r>
              <a:rPr lang="et-EE" b="1" dirty="0" err="1" smtClean="0"/>
              <a:t>Apollinaire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dirty="0" smtClean="0"/>
              <a:t>(1880-1918)</a:t>
            </a:r>
            <a:endParaRPr lang="et-EE" dirty="0"/>
          </a:p>
        </p:txBody>
      </p:sp>
      <p:pic>
        <p:nvPicPr>
          <p:cNvPr id="5" name="Sisu kohatäide 4" descr="220px-Guillaume_Apollinaire_1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9500" y="1772816"/>
            <a:ext cx="3276476" cy="4392488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/>
              <a:t>P</a:t>
            </a:r>
            <a:r>
              <a:rPr lang="fi-FI" dirty="0" smtClean="0"/>
              <a:t>rantsuse</a:t>
            </a:r>
            <a:r>
              <a:rPr lang="et-EE" dirty="0" smtClean="0"/>
              <a:t> poeet, kirjanik, kunstikriitik.</a:t>
            </a:r>
          </a:p>
          <a:p>
            <a:r>
              <a:rPr lang="et-EE" dirty="0"/>
              <a:t>T</a:t>
            </a:r>
            <a:r>
              <a:rPr lang="et-EE" dirty="0" smtClean="0"/>
              <a:t>öötas välja kubismi luuleteooria</a:t>
            </a:r>
          </a:p>
          <a:p>
            <a:r>
              <a:rPr lang="et-EE" dirty="0"/>
              <a:t>O</a:t>
            </a:r>
            <a:r>
              <a:rPr lang="et-EE" dirty="0" smtClean="0"/>
              <a:t>li seotud teiste avangardistlike</a:t>
            </a:r>
            <a:br>
              <a:rPr lang="et-EE" dirty="0" smtClean="0"/>
            </a:br>
            <a:r>
              <a:rPr lang="et-EE" dirty="0" smtClean="0"/>
              <a:t>luulevooludega</a:t>
            </a:r>
          </a:p>
          <a:p>
            <a:r>
              <a:rPr lang="et-EE" dirty="0"/>
              <a:t>V</a:t>
            </a:r>
            <a:r>
              <a:rPr lang="et-EE" dirty="0" smtClean="0"/>
              <a:t>õttis kasutusele mõiste “sürrealism”</a:t>
            </a:r>
          </a:p>
          <a:p>
            <a:r>
              <a:rPr lang="et-EE" dirty="0"/>
              <a:t>K</a:t>
            </a:r>
            <a:r>
              <a:rPr lang="et-EE" dirty="0" smtClean="0"/>
              <a:t>oondas enda ümber</a:t>
            </a:r>
            <a:br>
              <a:rPr lang="et-EE" dirty="0" smtClean="0"/>
            </a:br>
            <a:r>
              <a:rPr lang="et-EE" dirty="0" smtClean="0"/>
              <a:t>autoreid, kellest hiljem kujunesid tuntud sürrealistid</a:t>
            </a:r>
          </a:p>
          <a:p>
            <a:r>
              <a:rPr lang="et-EE" dirty="0" smtClean="0"/>
              <a:t>Võttis kasutusele mõiste  “</a:t>
            </a:r>
            <a:r>
              <a:rPr lang="et-EE" dirty="0" err="1" smtClean="0"/>
              <a:t>orfism</a:t>
            </a:r>
            <a:r>
              <a:rPr lang="et-EE" dirty="0" smtClean="0"/>
              <a:t>”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Apollinaire</a:t>
            </a:r>
            <a:r>
              <a:rPr lang="et-EE" b="1" dirty="0" smtClean="0"/>
              <a:t> ja </a:t>
            </a:r>
            <a:r>
              <a:rPr lang="et-EE" b="1" dirty="0" err="1" smtClean="0"/>
              <a:t>orfism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b="1" dirty="0" smtClean="0"/>
              <a:t>	</a:t>
            </a:r>
          </a:p>
          <a:p>
            <a:pPr algn="ctr">
              <a:buNone/>
            </a:pPr>
            <a:r>
              <a:rPr lang="et-EE" b="1" dirty="0" smtClean="0"/>
              <a:t>		</a:t>
            </a:r>
            <a:r>
              <a:rPr lang="et-EE" b="1" dirty="0" err="1" smtClean="0"/>
              <a:t>Orfism-</a:t>
            </a:r>
            <a:r>
              <a:rPr lang="et-EE" b="1" dirty="0" smtClean="0"/>
              <a:t> </a:t>
            </a:r>
            <a:r>
              <a:rPr lang="et-EE" dirty="0" smtClean="0"/>
              <a:t>kubismi erivool, kus peamine 	väljendusvahend on värv; kontrastsete</a:t>
            </a:r>
          </a:p>
          <a:p>
            <a:pPr algn="ctr">
              <a:buNone/>
            </a:pPr>
            <a:r>
              <a:rPr lang="et-EE" dirty="0" smtClean="0"/>
              <a:t>	</a:t>
            </a:r>
            <a:r>
              <a:rPr lang="fi-FI" dirty="0" err="1" smtClean="0"/>
              <a:t>värvipindade</a:t>
            </a:r>
            <a:r>
              <a:rPr lang="fi-FI" dirty="0" smtClean="0"/>
              <a:t> </a:t>
            </a:r>
            <a:r>
              <a:rPr lang="fi-FI" dirty="0" err="1" smtClean="0"/>
              <a:t>kõrvuti</a:t>
            </a:r>
            <a:r>
              <a:rPr lang="fi-FI" dirty="0" smtClean="0"/>
              <a:t> </a:t>
            </a:r>
            <a:r>
              <a:rPr lang="fi-FI" dirty="0" err="1" smtClean="0"/>
              <a:t>asetamisega</a:t>
            </a:r>
            <a:r>
              <a:rPr lang="fi-FI" dirty="0" smtClean="0"/>
              <a:t> </a:t>
            </a:r>
            <a:r>
              <a:rPr lang="fi-FI" dirty="0" err="1" smtClean="0"/>
              <a:t>luuakse</a:t>
            </a:r>
            <a:r>
              <a:rPr lang="fi-FI" dirty="0" smtClean="0"/>
              <a:t> </a:t>
            </a:r>
            <a:r>
              <a:rPr lang="fi-FI" dirty="0" err="1" smtClean="0"/>
              <a:t>mulje</a:t>
            </a:r>
            <a:r>
              <a:rPr lang="fi-FI" dirty="0" smtClean="0"/>
              <a:t> </a:t>
            </a:r>
            <a:r>
              <a:rPr lang="fi-FI" dirty="0" err="1" smtClean="0"/>
              <a:t>rütmist</a:t>
            </a:r>
            <a:r>
              <a:rPr lang="fi-FI" dirty="0" smtClean="0"/>
              <a:t> ja </a:t>
            </a:r>
            <a:r>
              <a:rPr lang="fi-FI" dirty="0" err="1" smtClean="0"/>
              <a:t>liikumisest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Kubismi </a:t>
            </a:r>
            <a:r>
              <a:rPr lang="fi-FI" dirty="0" err="1" smtClean="0"/>
              <a:t>tähtsus</a:t>
            </a:r>
            <a:r>
              <a:rPr lang="fi-FI" dirty="0" smtClean="0"/>
              <a:t> </a:t>
            </a:r>
            <a:r>
              <a:rPr lang="fi-FI" dirty="0" err="1" smtClean="0"/>
              <a:t>ajaloos</a:t>
            </a:r>
            <a:r>
              <a:rPr lang="fi-FI" dirty="0" smtClean="0"/>
              <a:t> </a:t>
            </a:r>
            <a:r>
              <a:rPr lang="fi-FI" dirty="0" err="1" smtClean="0"/>
              <a:t>ning</a:t>
            </a:r>
            <a:r>
              <a:rPr lang="fi-FI" dirty="0" smtClean="0"/>
              <a:t> </a:t>
            </a:r>
            <a:r>
              <a:rPr lang="fi-FI" dirty="0" err="1" smtClean="0"/>
              <a:t>mõju</a:t>
            </a:r>
            <a:r>
              <a:rPr lang="fi-FI" dirty="0" smtClean="0"/>
              <a:t> </a:t>
            </a:r>
            <a:r>
              <a:rPr lang="fi-FI" dirty="0" err="1" smtClean="0"/>
              <a:t>teistele</a:t>
            </a:r>
            <a:r>
              <a:rPr lang="fi-FI" dirty="0" smtClean="0"/>
              <a:t> </a:t>
            </a:r>
            <a:r>
              <a:rPr lang="fi-FI" dirty="0" err="1" smtClean="0"/>
              <a:t>vooludele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et-EE" dirty="0" err="1"/>
              <a:t>V</a:t>
            </a:r>
            <a:r>
              <a:rPr lang="fi-FI" dirty="0" smtClean="0"/>
              <a:t>abastas kunsti ja avas tee modernsele kunstile</a:t>
            </a:r>
            <a:endParaRPr lang="et-EE" dirty="0" smtClean="0"/>
          </a:p>
          <a:p>
            <a:r>
              <a:rPr lang="et-EE" dirty="0" smtClean="0"/>
              <a:t>Kubismi mõju on tunda kõikjal</a:t>
            </a:r>
          </a:p>
          <a:p>
            <a:r>
              <a:rPr lang="et-EE" dirty="0" err="1"/>
              <a:t>K</a:t>
            </a:r>
            <a:r>
              <a:rPr lang="fi-FI" dirty="0" smtClean="0"/>
              <a:t>ubismist </a:t>
            </a:r>
            <a:r>
              <a:rPr lang="et-EE" dirty="0" smtClean="0"/>
              <a:t> said </a:t>
            </a:r>
            <a:r>
              <a:rPr lang="fi-FI" dirty="0" err="1" smtClean="0"/>
              <a:t>alguse</a:t>
            </a:r>
            <a:r>
              <a:rPr lang="fi-FI" dirty="0" smtClean="0"/>
              <a:t> </a:t>
            </a:r>
            <a:r>
              <a:rPr lang="fi-FI" dirty="0" err="1" smtClean="0"/>
              <a:t>mitmed</a:t>
            </a:r>
            <a:r>
              <a:rPr lang="fi-FI" dirty="0" smtClean="0"/>
              <a:t> </a:t>
            </a:r>
            <a:r>
              <a:rPr lang="fi-FI" dirty="0" err="1" smtClean="0"/>
              <a:t>suunad</a:t>
            </a:r>
            <a:r>
              <a:rPr lang="fi-FI" dirty="0" smtClean="0"/>
              <a:t> </a:t>
            </a:r>
            <a:r>
              <a:rPr lang="fi-FI" dirty="0" err="1" smtClean="0"/>
              <a:t>nagu</a:t>
            </a:r>
            <a:r>
              <a:rPr lang="fi-FI" dirty="0" smtClean="0"/>
              <a:t> </a:t>
            </a:r>
            <a:r>
              <a:rPr lang="fi-FI" dirty="0" err="1" smtClean="0"/>
              <a:t>tubism</a:t>
            </a:r>
            <a:r>
              <a:rPr lang="fi-FI" dirty="0" smtClean="0"/>
              <a:t>, </a:t>
            </a:r>
            <a:r>
              <a:rPr lang="fi-FI" dirty="0" err="1" smtClean="0"/>
              <a:t>orfism</a:t>
            </a:r>
            <a:r>
              <a:rPr lang="fi-FI" dirty="0" smtClean="0"/>
              <a:t>,</a:t>
            </a:r>
            <a:r>
              <a:rPr lang="et-EE" sz="2800" i="1" dirty="0" smtClean="0"/>
              <a:t> </a:t>
            </a:r>
            <a:r>
              <a:rPr lang="et-EE" sz="3200" dirty="0" smtClean="0"/>
              <a:t>konstruktivism</a:t>
            </a:r>
            <a:r>
              <a:rPr lang="fi-FI" sz="2800" dirty="0" smtClean="0"/>
              <a:t> </a:t>
            </a:r>
            <a:r>
              <a:rPr lang="fi-FI" dirty="0" err="1" smtClean="0"/>
              <a:t>futurism</a:t>
            </a:r>
            <a:r>
              <a:rPr lang="fi-FI" dirty="0" smtClean="0"/>
              <a:t>, </a:t>
            </a:r>
            <a:r>
              <a:rPr lang="fi-FI" dirty="0" err="1" smtClean="0"/>
              <a:t>sürrealism</a:t>
            </a:r>
            <a:r>
              <a:rPr lang="fi-FI" dirty="0" smtClean="0"/>
              <a:t>, </a:t>
            </a:r>
            <a:r>
              <a:rPr lang="fi-FI" dirty="0" err="1" smtClean="0"/>
              <a:t>dadaism</a:t>
            </a:r>
            <a:r>
              <a:rPr lang="fi-FI" dirty="0" smtClean="0"/>
              <a:t>, neo- </a:t>
            </a:r>
            <a:r>
              <a:rPr lang="fi-FI" dirty="0" err="1" smtClean="0"/>
              <a:t>plastsism</a:t>
            </a:r>
            <a:r>
              <a:rPr lang="fi-FI" dirty="0" smtClean="0"/>
              <a:t> ja </a:t>
            </a:r>
            <a:r>
              <a:rPr lang="fi-FI" dirty="0" err="1" smtClean="0"/>
              <a:t>kõige</a:t>
            </a:r>
            <a:r>
              <a:rPr lang="fi-FI" dirty="0" smtClean="0"/>
              <a:t> </a:t>
            </a:r>
            <a:r>
              <a:rPr lang="fi-FI" dirty="0" err="1" smtClean="0"/>
              <a:t>tähtsam-</a:t>
            </a:r>
            <a:r>
              <a:rPr lang="fi-FI" dirty="0" smtClean="0"/>
              <a:t> </a:t>
            </a:r>
            <a:r>
              <a:rPr lang="fi-FI" dirty="0" err="1" smtClean="0"/>
              <a:t>abstraktsionism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A</a:t>
            </a:r>
            <a:r>
              <a:rPr lang="fi-FI" dirty="0" smtClean="0"/>
              <a:t>valdas mõju mitte ainult maalikunstile, vaid ka skulptuuridele, arhitektuurile ja kirjandusele</a:t>
            </a:r>
            <a:endParaRPr lang="et-EE" dirty="0" smtClean="0"/>
          </a:p>
          <a:p>
            <a:r>
              <a:rPr lang="et-EE" dirty="0" smtClean="0"/>
              <a:t>Kubistid loobusid kehtivast kolmemõõtmelisuse reeglist</a:t>
            </a:r>
          </a:p>
          <a:p>
            <a:r>
              <a:rPr lang="et-EE" dirty="0" smtClean="0"/>
              <a:t>Võimaldas  lahutada objekti osadeks ja kujutada  eset korraga mitmest küljest</a:t>
            </a:r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taotlevad?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Vabastada teos jutustavast sisust</a:t>
            </a:r>
          </a:p>
          <a:p>
            <a:r>
              <a:rPr lang="et-EE" dirty="0" smtClean="0"/>
              <a:t>Kujutada asju (muusikainstrumente, maastike jne.): </a:t>
            </a:r>
          </a:p>
          <a:p>
            <a:pPr>
              <a:buNone/>
            </a:pPr>
            <a:r>
              <a:rPr lang="et-EE" dirty="0" smtClean="0"/>
              <a:t>          1. geomeetriliselt (kuup, silinder jne.) </a:t>
            </a:r>
          </a:p>
          <a:p>
            <a:pPr>
              <a:buNone/>
            </a:pPr>
            <a:r>
              <a:rPr lang="et-EE" dirty="0" smtClean="0"/>
              <a:t>          2. tükeldatud pindadena</a:t>
            </a:r>
          </a:p>
          <a:p>
            <a:pPr>
              <a:buNone/>
            </a:pPr>
            <a:r>
              <a:rPr lang="et-EE" dirty="0"/>
              <a:t> </a:t>
            </a:r>
            <a:r>
              <a:rPr lang="et-EE" dirty="0" smtClean="0"/>
              <a:t>         3. stereomeetriliselt (ühekorraga mitmest            	vaatenurgast) </a:t>
            </a:r>
          </a:p>
          <a:p>
            <a:pPr>
              <a:buNone/>
            </a:pPr>
            <a:r>
              <a:rPr lang="fi-FI" dirty="0" err="1"/>
              <a:t>Kubismis</a:t>
            </a:r>
            <a:r>
              <a:rPr lang="fi-FI" dirty="0"/>
              <a:t> on </a:t>
            </a:r>
            <a:r>
              <a:rPr lang="fi-FI" dirty="0" err="1"/>
              <a:t>määrav</a:t>
            </a:r>
            <a:r>
              <a:rPr lang="fi-FI" dirty="0"/>
              <a:t> </a:t>
            </a:r>
            <a:r>
              <a:rPr lang="fi-FI" dirty="0" err="1"/>
              <a:t>eseme</a:t>
            </a:r>
            <a:r>
              <a:rPr lang="fi-FI" dirty="0"/>
              <a:t> </a:t>
            </a:r>
            <a:r>
              <a:rPr lang="fi-FI" dirty="0" err="1"/>
              <a:t>kuju</a:t>
            </a:r>
            <a:r>
              <a:rPr lang="fi-FI" dirty="0"/>
              <a:t> </a:t>
            </a:r>
            <a:r>
              <a:rPr lang="fi-FI" dirty="0" err="1"/>
              <a:t>ning</a:t>
            </a:r>
            <a:r>
              <a:rPr lang="fi-FI" dirty="0"/>
              <a:t> </a:t>
            </a:r>
            <a:r>
              <a:rPr lang="fi-FI" dirty="0" err="1"/>
              <a:t>vorm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 smtClean="0"/>
          </a:p>
          <a:p>
            <a:pPr marL="1161288" lvl="3" indent="0">
              <a:buNone/>
            </a:pPr>
            <a:r>
              <a:rPr lang="et-EE" sz="4400" dirty="0" smtClean="0"/>
              <a:t>TÄNAME KUULAMAST!</a:t>
            </a:r>
            <a:endParaRPr lang="et-E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Milles väljendus?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Väljendusvahenditeks olid: pinnad, jooned ja heletumedusega modelleeritud mahud</a:t>
            </a:r>
          </a:p>
          <a:p>
            <a:r>
              <a:rPr lang="et-EE" dirty="0" smtClean="0"/>
              <a:t>Valitsesid pruunid, rohekad ja hallid toonid</a:t>
            </a:r>
          </a:p>
          <a:p>
            <a:r>
              <a:rPr lang="et-EE" dirty="0" smtClean="0"/>
              <a:t>Tähelepanu keskendus vormide ja marsside kombineerimisele</a:t>
            </a:r>
          </a:p>
          <a:p>
            <a:r>
              <a:rPr lang="et-EE" dirty="0" smtClean="0"/>
              <a:t>Objekti lihtsustamises ja tükeldamises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t-EE" dirty="0" smtClean="0"/>
          </a:p>
          <a:p>
            <a:pPr algn="ctr">
              <a:buNone/>
            </a:pPr>
            <a:r>
              <a:rPr lang="et-EE" sz="6000" dirty="0" smtClean="0"/>
              <a:t>KUBISMI JAGUNEMINE</a:t>
            </a:r>
          </a:p>
          <a:p>
            <a:pPr algn="ctr">
              <a:buNone/>
            </a:pPr>
            <a:r>
              <a:rPr lang="fi-FI" dirty="0" err="1"/>
              <a:t>Inglise</a:t>
            </a:r>
            <a:r>
              <a:rPr lang="fi-FI" dirty="0"/>
              <a:t> </a:t>
            </a:r>
            <a:r>
              <a:rPr lang="fi-FI" dirty="0" err="1"/>
              <a:t>kunstiajaloolane</a:t>
            </a:r>
            <a:r>
              <a:rPr lang="fi-FI" dirty="0"/>
              <a:t> Douglas Cooper </a:t>
            </a:r>
            <a:r>
              <a:rPr lang="fi-FI" dirty="0" err="1" smtClean="0"/>
              <a:t>jaga</a:t>
            </a:r>
            <a:r>
              <a:rPr lang="et-EE" dirty="0" smtClean="0"/>
              <a:t>s</a:t>
            </a:r>
            <a:r>
              <a:rPr lang="fi-FI" dirty="0" smtClean="0"/>
              <a:t> </a:t>
            </a:r>
            <a:r>
              <a:rPr lang="fi-FI" dirty="0"/>
              <a:t>kubismi kolme </a:t>
            </a:r>
            <a:r>
              <a:rPr lang="fi-FI" dirty="0" err="1"/>
              <a:t>ajajärku</a:t>
            </a:r>
            <a:r>
              <a:rPr lang="fi-FI" dirty="0"/>
              <a:t> </a:t>
            </a:r>
            <a:r>
              <a:rPr lang="fi-FI" dirty="0" err="1" smtClean="0"/>
              <a:t>kuulsas</a:t>
            </a:r>
            <a:r>
              <a:rPr lang="fi-FI" dirty="0" smtClean="0"/>
              <a:t> </a:t>
            </a:r>
            <a:r>
              <a:rPr lang="fi-FI" dirty="0" err="1"/>
              <a:t>raamatus</a:t>
            </a:r>
            <a:r>
              <a:rPr lang="fi-FI" dirty="0"/>
              <a:t> ”Kubismi </a:t>
            </a:r>
            <a:r>
              <a:rPr lang="fi-FI" dirty="0" err="1"/>
              <a:t>epohh</a:t>
            </a:r>
            <a:r>
              <a:rPr lang="fi-FI" dirty="0"/>
              <a:t> ( </a:t>
            </a:r>
            <a:r>
              <a:rPr lang="fi-FI" i="1" dirty="0"/>
              <a:t>The </a:t>
            </a:r>
            <a:r>
              <a:rPr lang="fi-FI" i="1" dirty="0" err="1"/>
              <a:t>Cubist</a:t>
            </a:r>
            <a:r>
              <a:rPr lang="fi-FI" i="1" dirty="0"/>
              <a:t> </a:t>
            </a:r>
            <a:r>
              <a:rPr lang="fi-FI" i="1" dirty="0" err="1"/>
              <a:t>Epoch</a:t>
            </a:r>
            <a:r>
              <a:rPr lang="fi-FI" dirty="0" smtClean="0"/>
              <a:t>)”</a:t>
            </a:r>
            <a:r>
              <a:rPr lang="et-EE" dirty="0" smtClean="0"/>
              <a:t>.</a:t>
            </a:r>
          </a:p>
          <a:p>
            <a:pPr algn="ctr">
              <a:buNone/>
            </a:pPr>
            <a:endParaRPr lang="et-EE" dirty="0"/>
          </a:p>
          <a:p>
            <a:pPr algn="ctr">
              <a:buNone/>
            </a:pPr>
            <a:endParaRPr lang="et-E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Varajane kubism (1906 – 1908)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Periood kubismis, mil kubism sai nime ja millal </a:t>
            </a:r>
            <a:r>
              <a:rPr lang="et-EE" dirty="0" err="1" smtClean="0"/>
              <a:t>P.Picasso</a:t>
            </a:r>
            <a:r>
              <a:rPr lang="et-EE" dirty="0" smtClean="0"/>
              <a:t> ja </a:t>
            </a:r>
            <a:r>
              <a:rPr lang="et-EE" dirty="0" err="1" smtClean="0"/>
              <a:t>G.Braque</a:t>
            </a:r>
            <a:r>
              <a:rPr lang="et-EE" dirty="0" smtClean="0"/>
              <a:t> said idee hakata viljelema kubismi.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Kõrg</a:t>
            </a:r>
            <a:r>
              <a:rPr lang="et-EE" dirty="0" smtClean="0"/>
              <a:t> kubism (1909 – 1914)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Periood, mil arenesid välja kubismi erinevad tüübid - analüütiline , </a:t>
            </a:r>
            <a:r>
              <a:rPr lang="et-EE" dirty="0" err="1" smtClean="0"/>
              <a:t>süneetiline</a:t>
            </a:r>
            <a:r>
              <a:rPr lang="et-EE" dirty="0" smtClean="0"/>
              <a:t> kubism ning </a:t>
            </a:r>
            <a:r>
              <a:rPr lang="et-EE" dirty="0" err="1" smtClean="0"/>
              <a:t>Collage’d</a:t>
            </a:r>
            <a:endParaRPr lang="et-EE" dirty="0" smtClean="0"/>
          </a:p>
          <a:p>
            <a:r>
              <a:rPr lang="et-EE" dirty="0" smtClean="0"/>
              <a:t>Ilmusid mitmed tähtsad kubistlikud teosed </a:t>
            </a:r>
          </a:p>
          <a:p>
            <a:r>
              <a:rPr lang="et-EE" dirty="0"/>
              <a:t>T</a:t>
            </a:r>
            <a:r>
              <a:rPr lang="et-EE" dirty="0" smtClean="0"/>
              <a:t>ööd alustasid nimekad kunstnikud nagu Juan Gris ja Robert Delaunay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og">
  <a:themeElements>
    <a:clrScheme name="Hoog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oog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Hoog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533</TotalTime>
  <Words>1450</Words>
  <Application>Microsoft Office PowerPoint</Application>
  <PresentationFormat>On-screen Show (4:3)</PresentationFormat>
  <Paragraphs>224</Paragraphs>
  <Slides>50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Hoog</vt:lpstr>
      <vt:lpstr>KUBISM</vt:lpstr>
      <vt:lpstr>Kubismi mõiste</vt:lpstr>
      <vt:lpstr>Üldiseloomustus</vt:lpstr>
      <vt:lpstr> Kubismi tekkimise põhjused </vt:lpstr>
      <vt:lpstr>Mida taotlevad? </vt:lpstr>
      <vt:lpstr>Milles väljendus?</vt:lpstr>
      <vt:lpstr>PowerPoint Presentation</vt:lpstr>
      <vt:lpstr>Varajane kubism (1906 – 1908)</vt:lpstr>
      <vt:lpstr>Kõrg kubism (1909 – 1914) </vt:lpstr>
      <vt:lpstr>Hilis kubism (1914 -1921) </vt:lpstr>
      <vt:lpstr>PowerPoint Presentation</vt:lpstr>
      <vt:lpstr>Analüütiline kubism ehk hermeetiline kubism (1909-1912)</vt:lpstr>
      <vt:lpstr>Analüütiline kubism</vt:lpstr>
      <vt:lpstr>Sünteetiline kubism  (1912-1914)</vt:lpstr>
      <vt:lpstr>Sünteetiline kubism</vt:lpstr>
      <vt:lpstr>Cézanne’ilik kubism ehk fassettkubism (1907-1909)</vt:lpstr>
      <vt:lpstr>„kristalne periood“- (pärast aastat 1914)</vt:lpstr>
      <vt:lpstr>Collage ehk  kolaažitehnika</vt:lpstr>
      <vt:lpstr>Kolaažitehnika</vt:lpstr>
      <vt:lpstr>PowerPoint Presentation</vt:lpstr>
      <vt:lpstr>Pablo Picasso (1881- 1973) </vt:lpstr>
      <vt:lpstr>Picasso kuulsamad teosed</vt:lpstr>
      <vt:lpstr>Georges Braque (1882 – 1963) </vt:lpstr>
      <vt:lpstr>Braque kuulsamad teosed</vt:lpstr>
      <vt:lpstr>Juan Gris (1887- 1927)</vt:lpstr>
      <vt:lpstr>Gris`i kuulsamad teosed</vt:lpstr>
      <vt:lpstr>Fernand Leger (1881- 1955)</vt:lpstr>
      <vt:lpstr>Leger`i kuulsamad teosed</vt:lpstr>
      <vt:lpstr>Robert Delaunay (1885-1941) </vt:lpstr>
      <vt:lpstr>Delanay`i kuulsamad teosed</vt:lpstr>
      <vt:lpstr>PowerPoint Presentation</vt:lpstr>
      <vt:lpstr>Jaan Vahtra (1882 – 1947)</vt:lpstr>
      <vt:lpstr>Vahtra kuulsamad teosed</vt:lpstr>
      <vt:lpstr>Ado Vabbe (1892 – 1961)</vt:lpstr>
      <vt:lpstr>Vabbe`i kuulsamad teosed</vt:lpstr>
      <vt:lpstr>Märt Laarman (1896 – 1979) </vt:lpstr>
      <vt:lpstr>Laarman`i kuulsamad teosed</vt:lpstr>
      <vt:lpstr>Arnold Akberg (1894-1984</vt:lpstr>
      <vt:lpstr>Akbergi`i kuulsmad teosed</vt:lpstr>
      <vt:lpstr>PowerPoint Presentation</vt:lpstr>
      <vt:lpstr>Johannes Vares (Barbarus) (1889-1946)</vt:lpstr>
      <vt:lpstr>Barbarus ja  kubism</vt:lpstr>
      <vt:lpstr>Aleksander Suumann  (1927-2003)</vt:lpstr>
      <vt:lpstr>Gertrude Stein (1874-1946)</vt:lpstr>
      <vt:lpstr>Stein`i kuulsaim kubistlik teos</vt:lpstr>
      <vt:lpstr>Guillaume Apollinaire  (1880-1918)</vt:lpstr>
      <vt:lpstr>Apollinaire ja orfism</vt:lpstr>
      <vt:lpstr>Kubismi tähtsus ajaloos ning mõju teistele vooludele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KUBISM</dc:title>
  <dc:creator>Kasutaja</dc:creator>
  <cp:lastModifiedBy>Omanik</cp:lastModifiedBy>
  <cp:revision>27</cp:revision>
  <dcterms:created xsi:type="dcterms:W3CDTF">2012-12-07T17:42:39Z</dcterms:created>
  <dcterms:modified xsi:type="dcterms:W3CDTF">2015-04-04T16:39:39Z</dcterms:modified>
</cp:coreProperties>
</file>